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6"/>
  </p:notesMasterIdLst>
  <p:handoutMasterIdLst>
    <p:handoutMasterId r:id="rId27"/>
  </p:handoutMasterIdLst>
  <p:sldIdLst>
    <p:sldId id="267" r:id="rId3"/>
    <p:sldId id="593" r:id="rId4"/>
    <p:sldId id="597" r:id="rId5"/>
    <p:sldId id="599" r:id="rId6"/>
    <p:sldId id="600" r:id="rId7"/>
    <p:sldId id="601" r:id="rId8"/>
    <p:sldId id="602" r:id="rId9"/>
    <p:sldId id="603" r:id="rId10"/>
    <p:sldId id="605" r:id="rId11"/>
    <p:sldId id="604" r:id="rId12"/>
    <p:sldId id="619" r:id="rId13"/>
    <p:sldId id="607" r:id="rId14"/>
    <p:sldId id="620" r:id="rId15"/>
    <p:sldId id="608" r:id="rId16"/>
    <p:sldId id="613" r:id="rId17"/>
    <p:sldId id="610" r:id="rId18"/>
    <p:sldId id="617" r:id="rId19"/>
    <p:sldId id="598" r:id="rId20"/>
    <p:sldId id="623" r:id="rId21"/>
    <p:sldId id="615" r:id="rId22"/>
    <p:sldId id="616" r:id="rId23"/>
    <p:sldId id="614" r:id="rId24"/>
    <p:sldId id="612" r:id="rId25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/>
    <p:restoredTop sz="87102"/>
  </p:normalViewPr>
  <p:slideViewPr>
    <p:cSldViewPr snapToGrid="0" snapToObjects="1">
      <p:cViewPr varScale="1">
        <p:scale>
          <a:sx n="93" d="100"/>
          <a:sy n="93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77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77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9B-CB4F-A9D2-7484B25F1DC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76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7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65-A94B-A3D4-9949AB96ED8F}"/>
              </c:ext>
            </c:extLst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0.375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5-A94B-A3D4-9949AB96E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that make us unique and determine our phenotypes,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Eye colour, skin tone and face shape are all determined by our genes so any variation that occurs will be due to the genes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inherited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from our parents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Genetic variation can also explain some differences in disease susceptibility and how people react to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drugs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TOPMed</a:t>
            </a:r>
            <a:endParaRPr lang="en-US" dirty="0"/>
          </a:p>
          <a:p>
            <a:r>
              <a:rPr lang="en-US" dirty="0"/>
              <a:t>UK10K</a:t>
            </a:r>
          </a:p>
          <a:p>
            <a:r>
              <a:rPr lang="en-US" dirty="0"/>
              <a:t>Biobank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rs4988235: a SNP near the LCT gene controls whether lactase enzyme is turned on or off as a person grows older.</a:t>
            </a:r>
            <a:endParaRPr lang="en-GB" sz="300" kern="0" dirty="0"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Alleles: G/</a:t>
            </a:r>
            <a:r>
              <a:rPr lang="en-GB" sz="12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GB" b="1" kern="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Ensembl</a:t>
            </a:r>
            <a:r>
              <a:rPr lang="en-US" dirty="0"/>
              <a:t> Variation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returns a list reference of Allele objects</a:t>
            </a:r>
          </a:p>
          <a:p>
            <a:pPr lvl="1"/>
            <a:r>
              <a:rPr lang="en-US" sz="1800" dirty="0"/>
              <a:t>Usually the object is written with a upper case in the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hart" Target="../charts/char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openxmlformats.org/officeDocument/2006/relationships/image" Target="../media/image57.tiff"/><Relationship Id="rId18" Type="http://schemas.openxmlformats.org/officeDocument/2006/relationships/image" Target="../media/image62.tiff"/><Relationship Id="rId26" Type="http://schemas.openxmlformats.org/officeDocument/2006/relationships/hyperlink" Target="http://www.ensembl.org/info/genome/variation/data_description.html#sources" TargetMode="External"/><Relationship Id="rId3" Type="http://schemas.openxmlformats.org/officeDocument/2006/relationships/image" Target="../media/image47.tiff"/><Relationship Id="rId21" Type="http://schemas.openxmlformats.org/officeDocument/2006/relationships/image" Target="../media/image65.tiff"/><Relationship Id="rId7" Type="http://schemas.openxmlformats.org/officeDocument/2006/relationships/image" Target="../media/image51.tiff"/><Relationship Id="rId12" Type="http://schemas.openxmlformats.org/officeDocument/2006/relationships/image" Target="../media/image56.tiff"/><Relationship Id="rId17" Type="http://schemas.openxmlformats.org/officeDocument/2006/relationships/image" Target="../media/image61.tiff"/><Relationship Id="rId25" Type="http://schemas.openxmlformats.org/officeDocument/2006/relationships/image" Target="../media/image69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tiff"/><Relationship Id="rId11" Type="http://schemas.openxmlformats.org/officeDocument/2006/relationships/image" Target="../media/image55.tiff"/><Relationship Id="rId24" Type="http://schemas.openxmlformats.org/officeDocument/2006/relationships/image" Target="../media/image68.tiff"/><Relationship Id="rId5" Type="http://schemas.openxmlformats.org/officeDocument/2006/relationships/image" Target="../media/image49.tiff"/><Relationship Id="rId15" Type="http://schemas.openxmlformats.org/officeDocument/2006/relationships/image" Target="../media/image59.tiff"/><Relationship Id="rId23" Type="http://schemas.openxmlformats.org/officeDocument/2006/relationships/image" Target="../media/image67.tiff"/><Relationship Id="rId10" Type="http://schemas.openxmlformats.org/officeDocument/2006/relationships/image" Target="../media/image54.tiff"/><Relationship Id="rId19" Type="http://schemas.openxmlformats.org/officeDocument/2006/relationships/image" Target="../media/image63.tiff"/><Relationship Id="rId4" Type="http://schemas.openxmlformats.org/officeDocument/2006/relationships/image" Target="../media/image48.tiff"/><Relationship Id="rId9" Type="http://schemas.openxmlformats.org/officeDocument/2006/relationships/image" Target="../media/image53.tiff"/><Relationship Id="rId14" Type="http://schemas.openxmlformats.org/officeDocument/2006/relationships/image" Target="../media/image58.tiff"/><Relationship Id="rId22" Type="http://schemas.openxmlformats.org/officeDocument/2006/relationships/image" Target="../media/image66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7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46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docs/Doxygen/variation-api/index.html" TargetMode="External"/><Relationship Id="rId2" Type="http://schemas.openxmlformats.org/officeDocument/2006/relationships/hyperlink" Target="https://github.com/Ensembl/ensembl-presentation/tree/master/API/Variation/Hinxton1804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ensembl.org/info/genome/variation/index.html" TargetMode="External"/><Relationship Id="rId4" Type="http://schemas.openxmlformats.org/officeDocument/2006/relationships/hyperlink" Target="http://www.ensembl.org/info/docs/Doxygen/core-api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10072" y="1797028"/>
            <a:ext cx="8534400" cy="1140135"/>
          </a:xfrm>
        </p:spPr>
        <p:txBody>
          <a:bodyPr/>
          <a:lstStyle/>
          <a:p>
            <a:r>
              <a:rPr lang="en-GB" dirty="0"/>
              <a:t>Anja </a:t>
            </a:r>
            <a:r>
              <a:rPr lang="en-GB" dirty="0" err="1"/>
              <a:t>Thormann</a:t>
            </a:r>
            <a:endParaRPr lang="en-GB" dirty="0"/>
          </a:p>
          <a:p>
            <a:r>
              <a:rPr lang="en-GB" dirty="0"/>
              <a:t>Andrew Parton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Ensembl</a:t>
            </a:r>
            <a:r>
              <a:rPr lang="en-GB" dirty="0"/>
              <a:t> Variation API – Part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24</a:t>
            </a:r>
            <a:r>
              <a:rPr lang="en-GB" baseline="30000" dirty="0"/>
              <a:t>th</a:t>
            </a:r>
            <a:r>
              <a:rPr lang="en-GB" dirty="0"/>
              <a:t> 2018 </a:t>
            </a:r>
            <a:r>
              <a:rPr lang="en-GB" dirty="0" err="1"/>
              <a:t>Hinxton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658A9138-7585-D440-9872-337BF2ABE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100" y="1232801"/>
            <a:ext cx="3344400" cy="43200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F8074-ECBA-654F-A441-819C15CF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09392" y="-680890"/>
            <a:ext cx="1163717" cy="453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8C47E7-86A7-024F-A7BC-72A71A9F3021}"/>
              </a:ext>
            </a:extLst>
          </p:cNvPr>
          <p:cNvSpPr txBox="1"/>
          <p:nvPr/>
        </p:nvSpPr>
        <p:spPr>
          <a:xfrm>
            <a:off x="6769099" y="2166461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</a:t>
            </a:r>
            <a:endParaRPr lang="en-US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DB2F93-218C-DE4D-A9FC-77D266AC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09392" y="949271"/>
            <a:ext cx="1163717" cy="453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7437B8-2E93-8844-83D3-0D1BB9D30783}"/>
              </a:ext>
            </a:extLst>
          </p:cNvPr>
          <p:cNvSpPr txBox="1"/>
          <p:nvPr/>
        </p:nvSpPr>
        <p:spPr>
          <a:xfrm>
            <a:off x="6769099" y="44104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US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A82A5-CE5D-9C41-ABB1-8A389824EF1B}"/>
              </a:ext>
            </a:extLst>
          </p:cNvPr>
          <p:cNvSpPr txBox="1"/>
          <p:nvPr/>
        </p:nvSpPr>
        <p:spPr>
          <a:xfrm>
            <a:off x="3924300" y="403369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Genotype A|G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C5411-3460-0E4F-B2AD-2BAA9EB6C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4585929"/>
            <a:ext cx="5043132" cy="1115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D72777-4F2E-9443-8F19-9FEB9C4A634B}"/>
              </a:ext>
            </a:extLst>
          </p:cNvPr>
          <p:cNvSpPr txBox="1"/>
          <p:nvPr/>
        </p:nvSpPr>
        <p:spPr>
          <a:xfrm>
            <a:off x="209483" y="350470"/>
            <a:ext cx="6559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Diploid: 2 versions of each autosomal chromosome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DE9CF-C976-E94F-9F4D-F16992046B7D}"/>
              </a:ext>
            </a:extLst>
          </p:cNvPr>
          <p:cNvSpPr txBox="1"/>
          <p:nvPr/>
        </p:nvSpPr>
        <p:spPr>
          <a:xfrm>
            <a:off x="8865832" y="142102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7E1BA-D542-2640-8837-7A73815C051D}"/>
              </a:ext>
            </a:extLst>
          </p:cNvPr>
          <p:cNvSpPr txBox="1"/>
          <p:nvPr/>
        </p:nvSpPr>
        <p:spPr>
          <a:xfrm>
            <a:off x="8956448" y="291525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</p:spTree>
    <p:extLst>
      <p:ext uri="{BB962C8B-B14F-4D97-AF65-F5344CB8AC3E}">
        <p14:creationId xmlns:p14="http://schemas.microsoft.com/office/powerpoint/2010/main" val="118296268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E1A394-9A34-7A41-9560-B812144E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3" y="2878667"/>
            <a:ext cx="9009312" cy="13051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015504-219A-1A40-A63C-A15D454A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Lactose intolerance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20E24-A1A9-3B4C-817F-CDA50DA4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1507067"/>
          </a:xfrm>
        </p:spPr>
        <p:txBody>
          <a:bodyPr/>
          <a:lstStyle/>
          <a:p>
            <a:r>
              <a:rPr lang="en-US" dirty="0"/>
              <a:t>rs4988235: a SNP near the LCT gene controls whether lactase enzyme is turned on or off as a person grows older</a:t>
            </a:r>
          </a:p>
          <a:p>
            <a:r>
              <a:rPr lang="en-US" dirty="0"/>
              <a:t>Alleles: G/A</a:t>
            </a:r>
          </a:p>
          <a:p>
            <a:endParaRPr lang="en-US" dirty="0"/>
          </a:p>
        </p:txBody>
      </p:sp>
      <p:sp>
        <p:nvSpPr>
          <p:cNvPr id="6" name="TextShape 5">
            <a:extLst>
              <a:ext uri="{FF2B5EF4-FFF2-40B4-BE49-F238E27FC236}">
                <a16:creationId xmlns:a16="http://schemas.microsoft.com/office/drawing/2014/main" id="{254FD2F7-99A8-0444-A320-E7EAEECD5865}"/>
              </a:ext>
            </a:extLst>
          </p:cNvPr>
          <p:cNvSpPr txBox="1"/>
          <p:nvPr/>
        </p:nvSpPr>
        <p:spPr>
          <a:xfrm>
            <a:off x="2234294" y="3321799"/>
            <a:ext cx="873319" cy="260486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AFRICAN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7" name="TextShape 6">
            <a:extLst>
              <a:ext uri="{FF2B5EF4-FFF2-40B4-BE49-F238E27FC236}">
                <a16:creationId xmlns:a16="http://schemas.microsoft.com/office/drawing/2014/main" id="{FA790E4A-C621-7F48-964B-AF8810D098AD}"/>
              </a:ext>
            </a:extLst>
          </p:cNvPr>
          <p:cNvSpPr txBox="1"/>
          <p:nvPr/>
        </p:nvSpPr>
        <p:spPr>
          <a:xfrm>
            <a:off x="618505" y="3340463"/>
            <a:ext cx="728640" cy="223158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ALL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8" name="TextShape 7">
            <a:extLst>
              <a:ext uri="{FF2B5EF4-FFF2-40B4-BE49-F238E27FC236}">
                <a16:creationId xmlns:a16="http://schemas.microsoft.com/office/drawing/2014/main" id="{B7E94BCD-A8E9-CA44-A75D-7A787CEB3D64}"/>
              </a:ext>
            </a:extLst>
          </p:cNvPr>
          <p:cNvSpPr txBox="1"/>
          <p:nvPr/>
        </p:nvSpPr>
        <p:spPr>
          <a:xfrm>
            <a:off x="3723399" y="3308858"/>
            <a:ext cx="1270290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AMERICAN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9" name="TextShape 9">
            <a:extLst>
              <a:ext uri="{FF2B5EF4-FFF2-40B4-BE49-F238E27FC236}">
                <a16:creationId xmlns:a16="http://schemas.microsoft.com/office/drawing/2014/main" id="{B8A3E723-35C8-3D42-AE08-CC228DDF2628}"/>
              </a:ext>
            </a:extLst>
          </p:cNvPr>
          <p:cNvSpPr txBox="1"/>
          <p:nvPr/>
        </p:nvSpPr>
        <p:spPr>
          <a:xfrm>
            <a:off x="6599307" y="3313697"/>
            <a:ext cx="1105450" cy="230815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EUROPEAN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0" name="TextShape 7">
            <a:extLst>
              <a:ext uri="{FF2B5EF4-FFF2-40B4-BE49-F238E27FC236}">
                <a16:creationId xmlns:a16="http://schemas.microsoft.com/office/drawing/2014/main" id="{E0F7EE3B-4CEC-3F4F-983D-6D5F9FA56CD3}"/>
              </a:ext>
            </a:extLst>
          </p:cNvPr>
          <p:cNvSpPr txBox="1"/>
          <p:nvPr/>
        </p:nvSpPr>
        <p:spPr>
          <a:xfrm>
            <a:off x="5143469" y="3321799"/>
            <a:ext cx="1159510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EAST </a:t>
            </a: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ASIAN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1" name="TextShape 7">
            <a:extLst>
              <a:ext uri="{FF2B5EF4-FFF2-40B4-BE49-F238E27FC236}">
                <a16:creationId xmlns:a16="http://schemas.microsoft.com/office/drawing/2014/main" id="{9D705FC6-15A1-134C-A735-F4F2F2E8D426}"/>
              </a:ext>
            </a:extLst>
          </p:cNvPr>
          <p:cNvSpPr txBox="1"/>
          <p:nvPr/>
        </p:nvSpPr>
        <p:spPr>
          <a:xfrm>
            <a:off x="8041545" y="3325042"/>
            <a:ext cx="1214074" cy="222713"/>
          </a:xfrm>
          <a:prstGeom prst="rect">
            <a:avLst/>
          </a:prstGeom>
          <a:solidFill>
            <a:srgbClr val="FFFFFF"/>
          </a:solidFill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T Pro 55 Roman" panose="020B0604020202020204" pitchFamily="34" charset="77"/>
                <a:ea typeface="Calibri" charset="0"/>
                <a:cs typeface="Calibri" charset="0"/>
              </a:rPr>
              <a:t>SOUTH ASIAN</a:t>
            </a:r>
            <a:endParaRPr kumimoji="0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T Pro 55 Roman" panose="020B0604020202020204" pitchFamily="34" charset="77"/>
              <a:ea typeface="Calibri" charset="0"/>
              <a:cs typeface="Calibri" charset="0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53E3FBC-6921-A948-A7B8-654E81254A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69860" y="4303229"/>
            <a:ext cx="2969502" cy="1825721"/>
          </a:xfrm>
          <a:prstGeom prst="rect">
            <a:avLst/>
          </a:prstGeom>
          <a:ln>
            <a:noFill/>
          </a:ln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4165232-0DAF-8747-B6FA-10245FEF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66261"/>
              </p:ext>
            </p:extLst>
          </p:nvPr>
        </p:nvGraphicFramePr>
        <p:xfrm>
          <a:off x="489033" y="4538134"/>
          <a:ext cx="6838524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63867">
                  <a:extLst>
                    <a:ext uri="{9D8B030D-6E8A-4147-A177-3AD203B41FA5}">
                      <a16:colId xmlns:a16="http://schemas.microsoft.com/office/drawing/2014/main" val="3609878133"/>
                    </a:ext>
                  </a:extLst>
                </a:gridCol>
                <a:gridCol w="5274657">
                  <a:extLst>
                    <a:ext uri="{9D8B030D-6E8A-4147-A177-3AD203B41FA5}">
                      <a16:colId xmlns:a16="http://schemas.microsoft.com/office/drawing/2014/main" val="2722233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What does it 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Likely to be lactose intolerant.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7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Likely to be tolerant due to lactase persistence.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67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A/A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Helvetica Neue LT Pro 45 Light" panose="020B0403020202020204" pitchFamily="34" charset="77"/>
                        </a:rPr>
                        <a:t>Lactose tolerant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93921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8A6B6-C05C-1447-8F25-04B71206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4" y="2331898"/>
            <a:ext cx="1376859" cy="16367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53689E-4E80-6E4A-AFBA-EEA897F2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Allele Frequency in a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9D70C-24F9-F14E-900F-49709A6A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7" y="2331898"/>
            <a:ext cx="1400573" cy="163674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EC258-F989-C14A-9151-88BEB20C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34" y="2331898"/>
            <a:ext cx="1395889" cy="163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A8A01-32F5-0640-8A76-9D4EC7A7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376" y="2331898"/>
            <a:ext cx="1419602" cy="1664553"/>
          </a:xfrm>
          <a:prstGeom prst="rect">
            <a:avLst/>
          </a:prstGeom>
        </p:spPr>
      </p:pic>
      <p:pic>
        <p:nvPicPr>
          <p:cNvPr id="8" name="Picture 7" descr="dna_black.png">
            <a:extLst>
              <a:ext uri="{FF2B5EF4-FFF2-40B4-BE49-F238E27FC236}">
                <a16:creationId xmlns:a16="http://schemas.microsoft.com/office/drawing/2014/main" id="{453C680F-DF98-BD4D-84F6-DCA263DF824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5466" y="888002"/>
            <a:ext cx="503238" cy="1965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33911-C703-CF48-9F4F-E3F20CE8F08D}"/>
              </a:ext>
            </a:extLst>
          </p:cNvPr>
          <p:cNvSpPr txBox="1"/>
          <p:nvPr/>
        </p:nvSpPr>
        <p:spPr>
          <a:xfrm>
            <a:off x="2464441" y="1447800"/>
            <a:ext cx="4939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Chromosome 7: 5678987-5678987</a:t>
            </a:r>
          </a:p>
          <a:p>
            <a:r>
              <a:rPr lang="en-US" sz="240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Reference Allele: 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57E80-F171-FD40-9984-25A84DDD8CAE}"/>
              </a:ext>
            </a:extLst>
          </p:cNvPr>
          <p:cNvSpPr txBox="1"/>
          <p:nvPr/>
        </p:nvSpPr>
        <p:spPr>
          <a:xfrm>
            <a:off x="1216353" y="3118123"/>
            <a:ext cx="72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G/G</a:t>
            </a:r>
            <a:endParaRPr lang="en-US" sz="2000" dirty="0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173B-D505-4247-B5C9-10C57E8F5A8E}"/>
              </a:ext>
            </a:extLst>
          </p:cNvPr>
          <p:cNvSpPr txBox="1"/>
          <p:nvPr/>
        </p:nvSpPr>
        <p:spPr>
          <a:xfrm>
            <a:off x="3153342" y="3150273"/>
            <a:ext cx="61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A/A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411D4-FBDF-0948-8407-D047EEEF96F2}"/>
              </a:ext>
            </a:extLst>
          </p:cNvPr>
          <p:cNvSpPr txBox="1"/>
          <p:nvPr/>
        </p:nvSpPr>
        <p:spPr>
          <a:xfrm>
            <a:off x="5058174" y="3118007"/>
            <a:ext cx="61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A/G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7FC2C-2961-C449-8F77-60D567B348D1}"/>
              </a:ext>
            </a:extLst>
          </p:cNvPr>
          <p:cNvSpPr txBox="1"/>
          <p:nvPr/>
        </p:nvSpPr>
        <p:spPr>
          <a:xfrm>
            <a:off x="6940914" y="3164174"/>
            <a:ext cx="75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G/G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DDB82-EF50-9C41-B5C9-567A3BB398AC}"/>
              </a:ext>
            </a:extLst>
          </p:cNvPr>
          <p:cNvSpPr txBox="1"/>
          <p:nvPr/>
        </p:nvSpPr>
        <p:spPr>
          <a:xfrm>
            <a:off x="367043" y="4641076"/>
            <a:ext cx="4113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Count alleles: 3 A, 5 G</a:t>
            </a:r>
          </a:p>
          <a:p>
            <a:r>
              <a:rPr lang="en-US" sz="24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Frequency for A: 3/8 = 0.375 </a:t>
            </a:r>
          </a:p>
          <a:p>
            <a:r>
              <a:rPr lang="en-US" sz="24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Frequency for G: 5/8 = 0.625</a:t>
            </a:r>
          </a:p>
          <a:p>
            <a:endParaRPr lang="en-US" dirty="0">
              <a:latin typeface="Helvetica Neue LT Pro 45 Light" panose="020B0403020202020204" pitchFamily="34" charset="77"/>
              <a:ea typeface="Calibri" charset="0"/>
              <a:cs typeface="Calibri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5DFAE4-A31C-B847-B5C7-DF635D8F05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673268"/>
              </p:ext>
            </p:extLst>
          </p:nvPr>
        </p:nvGraphicFramePr>
        <p:xfrm>
          <a:off x="4314126" y="4226056"/>
          <a:ext cx="2721028" cy="1892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98FAC7B-A3EE-F044-A03A-334932CC556A}"/>
              </a:ext>
            </a:extLst>
          </p:cNvPr>
          <p:cNvSpPr txBox="1"/>
          <p:nvPr/>
        </p:nvSpPr>
        <p:spPr>
          <a:xfrm>
            <a:off x="6875800" y="4803939"/>
            <a:ext cx="119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0.375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B141A-A035-9340-9017-D731307B196E}"/>
              </a:ext>
            </a:extLst>
          </p:cNvPr>
          <p:cNvSpPr txBox="1"/>
          <p:nvPr/>
        </p:nvSpPr>
        <p:spPr>
          <a:xfrm>
            <a:off x="4934027" y="5379740"/>
            <a:ext cx="56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F57D9E-4AA1-3448-AD67-5668CCA622CD}"/>
              </a:ext>
            </a:extLst>
          </p:cNvPr>
          <p:cNvSpPr txBox="1"/>
          <p:nvPr/>
        </p:nvSpPr>
        <p:spPr>
          <a:xfrm>
            <a:off x="5496240" y="4764188"/>
            <a:ext cx="56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164C7-127A-C049-950D-826AEA4F1F71}"/>
              </a:ext>
            </a:extLst>
          </p:cNvPr>
          <p:cNvSpPr txBox="1"/>
          <p:nvPr/>
        </p:nvSpPr>
        <p:spPr>
          <a:xfrm>
            <a:off x="6875800" y="5111433"/>
            <a:ext cx="119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0.625</a:t>
            </a:r>
          </a:p>
        </p:txBody>
      </p:sp>
    </p:spTree>
    <p:extLst>
      <p:ext uri="{BB962C8B-B14F-4D97-AF65-F5344CB8AC3E}">
        <p14:creationId xmlns:p14="http://schemas.microsoft.com/office/powerpoint/2010/main" val="536686309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7F15-FB14-4340-AD3F-D20312BB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to Phenotype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71E7F-1766-C843-9545-71C30AB1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80" y="2154739"/>
            <a:ext cx="22479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EEEDC-CC3B-254C-B46D-AF2F5ADC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55" y="2959482"/>
            <a:ext cx="2085635" cy="664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599B-DE8A-A54D-85A6-D584569F7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54" y="3549380"/>
            <a:ext cx="2215526" cy="42310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9128D35-A973-B547-BAEC-A65FF4812366}"/>
              </a:ext>
            </a:extLst>
          </p:cNvPr>
          <p:cNvSpPr/>
          <p:nvPr/>
        </p:nvSpPr>
        <p:spPr bwMode="auto">
          <a:xfrm>
            <a:off x="3643280" y="2784677"/>
            <a:ext cx="4495800" cy="1219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7072A-13B5-E646-AF44-F2BC183E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412" y="2243635"/>
            <a:ext cx="3081867" cy="2311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18727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A3015-777A-5849-8F8A-253597FD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44" y="907881"/>
            <a:ext cx="6820930" cy="50965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B54E87-4A4E-3B46-9FCF-8DEEBBE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215904"/>
            <a:ext cx="9575801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Genome-Wide Association Studies (GWAS)</a:t>
            </a:r>
          </a:p>
        </p:txBody>
      </p:sp>
    </p:spTree>
    <p:extLst>
      <p:ext uri="{BB962C8B-B14F-4D97-AF65-F5344CB8AC3E}">
        <p14:creationId xmlns:p14="http://schemas.microsoft.com/office/powerpoint/2010/main" val="111900175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7DFCA5-24DD-8847-B68B-4498948CFB12}"/>
              </a:ext>
            </a:extLst>
          </p:cNvPr>
          <p:cNvSpPr/>
          <p:nvPr/>
        </p:nvSpPr>
        <p:spPr>
          <a:xfrm>
            <a:off x="1585947" y="993064"/>
            <a:ext cx="88777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REF: CGCGGCGCTCGGTTGCCGGG</a:t>
            </a:r>
            <a:r>
              <a:rPr lang="en-US" sz="3200">
                <a:solidFill>
                  <a:srgbClr val="E46C0A"/>
                </a:solidFill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GAGGGAGGGCCGGCCCCCGCCGCGGAACCCCCGC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374EC-9E5C-504F-8C4E-F5EBE4D8AC15}"/>
              </a:ext>
            </a:extLst>
          </p:cNvPr>
          <p:cNvCxnSpPr/>
          <p:nvPr/>
        </p:nvCxnSpPr>
        <p:spPr bwMode="auto">
          <a:xfrm>
            <a:off x="1585947" y="1834847"/>
            <a:ext cx="887779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0B1442-370D-1A4C-8331-3CDB0A617C05}"/>
              </a:ext>
            </a:extLst>
          </p:cNvPr>
          <p:cNvSpPr/>
          <p:nvPr/>
        </p:nvSpPr>
        <p:spPr bwMode="auto">
          <a:xfrm flipV="1">
            <a:off x="3340046" y="1683344"/>
            <a:ext cx="1643529" cy="303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DD006-0ABA-504A-81D1-2811C11B0A5D}"/>
              </a:ext>
            </a:extLst>
          </p:cNvPr>
          <p:cNvSpPr/>
          <p:nvPr/>
        </p:nvSpPr>
        <p:spPr bwMode="auto">
          <a:xfrm flipV="1">
            <a:off x="8010652" y="1687819"/>
            <a:ext cx="1308849" cy="303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7FCD2-05F7-634D-903D-F09D9CA5C3BF}"/>
              </a:ext>
            </a:extLst>
          </p:cNvPr>
          <p:cNvSpPr/>
          <p:nvPr/>
        </p:nvSpPr>
        <p:spPr bwMode="auto">
          <a:xfrm>
            <a:off x="3812183" y="1578461"/>
            <a:ext cx="1470066" cy="50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B8EC79-84A2-CA4C-8725-F092330F4A87}"/>
              </a:ext>
            </a:extLst>
          </p:cNvPr>
          <p:cNvSpPr/>
          <p:nvPr/>
        </p:nvSpPr>
        <p:spPr bwMode="auto">
          <a:xfrm>
            <a:off x="6158603" y="1578461"/>
            <a:ext cx="1027952" cy="50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23DB9-D9B7-B346-BDAE-51020162B351}"/>
              </a:ext>
            </a:extLst>
          </p:cNvPr>
          <p:cNvSpPr/>
          <p:nvPr/>
        </p:nvSpPr>
        <p:spPr bwMode="auto">
          <a:xfrm>
            <a:off x="7732748" y="1578461"/>
            <a:ext cx="1144492" cy="50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7F1B3AE6-7CC8-214B-AB84-0CFD26611701}"/>
              </a:ext>
            </a:extLst>
          </p:cNvPr>
          <p:cNvSpPr/>
          <p:nvPr/>
        </p:nvSpPr>
        <p:spPr bwMode="auto">
          <a:xfrm>
            <a:off x="2017746" y="1538408"/>
            <a:ext cx="643965" cy="592877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65C885-1835-2D4A-B825-97D7BABABFA8}"/>
              </a:ext>
            </a:extLst>
          </p:cNvPr>
          <p:cNvCxnSpPr/>
          <p:nvPr/>
        </p:nvCxnSpPr>
        <p:spPr bwMode="auto">
          <a:xfrm flipV="1">
            <a:off x="5287433" y="1533224"/>
            <a:ext cx="409314" cy="296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1E39BB-444D-D742-81FB-47099B039E8C}"/>
              </a:ext>
            </a:extLst>
          </p:cNvPr>
          <p:cNvCxnSpPr/>
          <p:nvPr/>
        </p:nvCxnSpPr>
        <p:spPr bwMode="auto">
          <a:xfrm flipH="1">
            <a:off x="7181327" y="1573277"/>
            <a:ext cx="262818" cy="2563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80C180-519A-9A40-945E-DADAD7D412FB}"/>
              </a:ext>
            </a:extLst>
          </p:cNvPr>
          <p:cNvCxnSpPr/>
          <p:nvPr/>
        </p:nvCxnSpPr>
        <p:spPr bwMode="auto">
          <a:xfrm flipH="1" flipV="1">
            <a:off x="5686379" y="1533224"/>
            <a:ext cx="467040" cy="2940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D9D91A-23AE-D442-AD69-2AC8E5EEB4F9}"/>
              </a:ext>
            </a:extLst>
          </p:cNvPr>
          <p:cNvCxnSpPr/>
          <p:nvPr/>
        </p:nvCxnSpPr>
        <p:spPr bwMode="auto">
          <a:xfrm>
            <a:off x="7428593" y="1578461"/>
            <a:ext cx="298971" cy="254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8097E5B-849C-7C48-9F52-5AA013890F2B}"/>
              </a:ext>
            </a:extLst>
          </p:cNvPr>
          <p:cNvSpPr/>
          <p:nvPr/>
        </p:nvSpPr>
        <p:spPr bwMode="auto">
          <a:xfrm rot="10330276">
            <a:off x="4480495" y="1906306"/>
            <a:ext cx="1006159" cy="649600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ea typeface="ＭＳ Ｐゴシック" pitchFamily="-110" charset="-128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FDCE0-9610-B247-A227-CDDB3B48DA3E}"/>
              </a:ext>
            </a:extLst>
          </p:cNvPr>
          <p:cNvSpPr txBox="1"/>
          <p:nvPr/>
        </p:nvSpPr>
        <p:spPr>
          <a:xfrm>
            <a:off x="4543595" y="1991927"/>
            <a:ext cx="8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C</a:t>
            </a:r>
            <a:r>
              <a:rPr lang="en-US" sz="2400">
                <a:latin typeface="Calibri"/>
                <a:cs typeface="Calibri"/>
                <a:sym typeface="Wingdings"/>
              </a:rPr>
              <a:t>A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629ED-584D-0045-90F8-7085A3E72F78}"/>
              </a:ext>
            </a:extLst>
          </p:cNvPr>
          <p:cNvSpPr txBox="1"/>
          <p:nvPr/>
        </p:nvSpPr>
        <p:spPr>
          <a:xfrm>
            <a:off x="5007612" y="2758416"/>
            <a:ext cx="159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Splice donor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9EAC5-3299-A744-82A4-A0FF2F1FCC14}"/>
              </a:ext>
            </a:extLst>
          </p:cNvPr>
          <p:cNvSpPr txBox="1"/>
          <p:nvPr/>
        </p:nvSpPr>
        <p:spPr>
          <a:xfrm>
            <a:off x="5007612" y="3170638"/>
            <a:ext cx="1769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Splice acceptor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6674E6-6BB2-0946-9605-ABE0D14997B4}"/>
              </a:ext>
            </a:extLst>
          </p:cNvPr>
          <p:cNvCxnSpPr/>
          <p:nvPr/>
        </p:nvCxnSpPr>
        <p:spPr bwMode="auto">
          <a:xfrm flipV="1">
            <a:off x="5371917" y="2065612"/>
            <a:ext cx="0" cy="6928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D71B83-B6C6-6341-9512-5F4B9918697D}"/>
              </a:ext>
            </a:extLst>
          </p:cNvPr>
          <p:cNvSpPr txBox="1"/>
          <p:nvPr/>
        </p:nvSpPr>
        <p:spPr>
          <a:xfrm>
            <a:off x="7211997" y="4515281"/>
            <a:ext cx="119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Stop lost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CDD9F-45DB-954A-A984-D8D4C19FAF8D}"/>
              </a:ext>
            </a:extLst>
          </p:cNvPr>
          <p:cNvSpPr txBox="1"/>
          <p:nvPr/>
        </p:nvSpPr>
        <p:spPr>
          <a:xfrm>
            <a:off x="7116271" y="3186418"/>
            <a:ext cx="91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Intron 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145C82-189A-FA40-BCA5-EF591D5B25BD}"/>
              </a:ext>
            </a:extLst>
          </p:cNvPr>
          <p:cNvCxnSpPr/>
          <p:nvPr/>
        </p:nvCxnSpPr>
        <p:spPr bwMode="auto">
          <a:xfrm flipV="1">
            <a:off x="6121294" y="2065612"/>
            <a:ext cx="0" cy="6928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3527EF-769C-3C40-8096-9AEC7329DBE5}"/>
              </a:ext>
            </a:extLst>
          </p:cNvPr>
          <p:cNvCxnSpPr/>
          <p:nvPr/>
        </p:nvCxnSpPr>
        <p:spPr bwMode="auto">
          <a:xfrm flipV="1">
            <a:off x="7358445" y="2065612"/>
            <a:ext cx="0" cy="6928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BBE68D-215A-3F45-9575-9AD05EBD76A6}"/>
              </a:ext>
            </a:extLst>
          </p:cNvPr>
          <p:cNvCxnSpPr>
            <a:stCxn id="32" idx="3"/>
          </p:cNvCxnSpPr>
          <p:nvPr/>
        </p:nvCxnSpPr>
        <p:spPr bwMode="auto">
          <a:xfrm flipV="1">
            <a:off x="8864240" y="2065614"/>
            <a:ext cx="13000" cy="305057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F01926-5688-364C-8766-BDCB7D118433}"/>
              </a:ext>
            </a:extLst>
          </p:cNvPr>
          <p:cNvCxnSpPr/>
          <p:nvPr/>
        </p:nvCxnSpPr>
        <p:spPr bwMode="auto">
          <a:xfrm flipV="1">
            <a:off x="9319501" y="2065613"/>
            <a:ext cx="0" cy="80231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E8A711-EC8E-554B-8E87-21CA8DDFC8CA}"/>
              </a:ext>
            </a:extLst>
          </p:cNvPr>
          <p:cNvCxnSpPr/>
          <p:nvPr/>
        </p:nvCxnSpPr>
        <p:spPr bwMode="auto">
          <a:xfrm flipV="1">
            <a:off x="10338953" y="2065613"/>
            <a:ext cx="1" cy="1474357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ACA3EF-914C-2C44-9D86-197B0D9FD747}"/>
              </a:ext>
            </a:extLst>
          </p:cNvPr>
          <p:cNvSpPr txBox="1"/>
          <p:nvPr/>
        </p:nvSpPr>
        <p:spPr>
          <a:xfrm>
            <a:off x="7135023" y="2786308"/>
            <a:ext cx="15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Splice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0373ED-8D3B-A647-A572-3D23459C7B97}"/>
              </a:ext>
            </a:extLst>
          </p:cNvPr>
          <p:cNvSpPr txBox="1"/>
          <p:nvPr/>
        </p:nvSpPr>
        <p:spPr>
          <a:xfrm>
            <a:off x="7211997" y="4916130"/>
            <a:ext cx="165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Stop retained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22FCCC-BA13-9547-A511-87849F70323F}"/>
              </a:ext>
            </a:extLst>
          </p:cNvPr>
          <p:cNvSpPr txBox="1"/>
          <p:nvPr/>
        </p:nvSpPr>
        <p:spPr>
          <a:xfrm>
            <a:off x="7211997" y="5359568"/>
            <a:ext cx="314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Incomplete terminal codon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DC221-7434-AD41-B8A1-3E0E43C8D993}"/>
              </a:ext>
            </a:extLst>
          </p:cNvPr>
          <p:cNvSpPr txBox="1"/>
          <p:nvPr/>
        </p:nvSpPr>
        <p:spPr>
          <a:xfrm>
            <a:off x="9515805" y="3544573"/>
            <a:ext cx="155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Downstream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24EE6-B2E3-7F48-9E3A-B2C0D56E0510}"/>
              </a:ext>
            </a:extLst>
          </p:cNvPr>
          <p:cNvSpPr txBox="1"/>
          <p:nvPr/>
        </p:nvSpPr>
        <p:spPr>
          <a:xfrm>
            <a:off x="8973894" y="2958471"/>
            <a:ext cx="91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3’ UTR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8EE543-5FDD-9C43-B24A-B4E3FBA585BD}"/>
              </a:ext>
            </a:extLst>
          </p:cNvPr>
          <p:cNvSpPr txBox="1"/>
          <p:nvPr/>
        </p:nvSpPr>
        <p:spPr>
          <a:xfrm>
            <a:off x="4215141" y="3619233"/>
            <a:ext cx="232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Synonymous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67FC2-76F6-8F44-B063-71EB27D0FC70}"/>
              </a:ext>
            </a:extLst>
          </p:cNvPr>
          <p:cNvSpPr txBox="1"/>
          <p:nvPr/>
        </p:nvSpPr>
        <p:spPr>
          <a:xfrm>
            <a:off x="4215141" y="4044975"/>
            <a:ext cx="14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Missense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FE3BC7-78C4-904F-9E7E-B1D91D5D2C01}"/>
              </a:ext>
            </a:extLst>
          </p:cNvPr>
          <p:cNvSpPr txBox="1"/>
          <p:nvPr/>
        </p:nvSpPr>
        <p:spPr>
          <a:xfrm>
            <a:off x="4215141" y="4492929"/>
            <a:ext cx="198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/>
                <a:cs typeface="Calibri"/>
              </a:rPr>
              <a:t>Inframe</a:t>
            </a:r>
            <a:r>
              <a:rPr lang="en-US" sz="2000" dirty="0">
                <a:latin typeface="Calibri"/>
                <a:cs typeface="Calibri"/>
              </a:rPr>
              <a:t> insertion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A20F-D663-0E47-9F2D-68F97F138BBB}"/>
              </a:ext>
            </a:extLst>
          </p:cNvPr>
          <p:cNvSpPr txBox="1"/>
          <p:nvPr/>
        </p:nvSpPr>
        <p:spPr>
          <a:xfrm>
            <a:off x="4215141" y="4940883"/>
            <a:ext cx="198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Inframe deletion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937635-4C33-3644-9C96-90B077CB8B1B}"/>
              </a:ext>
            </a:extLst>
          </p:cNvPr>
          <p:cNvSpPr txBox="1"/>
          <p:nvPr/>
        </p:nvSpPr>
        <p:spPr>
          <a:xfrm>
            <a:off x="4215141" y="5388837"/>
            <a:ext cx="198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Stop gained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FD728-AA84-1D46-9B5B-A1ACC1EAB8B0}"/>
              </a:ext>
            </a:extLst>
          </p:cNvPr>
          <p:cNvSpPr txBox="1"/>
          <p:nvPr/>
        </p:nvSpPr>
        <p:spPr>
          <a:xfrm>
            <a:off x="4215141" y="5836793"/>
            <a:ext cx="198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Frameshift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8ECF68-1D79-E84B-BBB5-7E6C18D8F525}"/>
              </a:ext>
            </a:extLst>
          </p:cNvPr>
          <p:cNvSpPr txBox="1"/>
          <p:nvPr/>
        </p:nvSpPr>
        <p:spPr>
          <a:xfrm>
            <a:off x="1509062" y="2433003"/>
            <a:ext cx="232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Regulatory region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C1FDA3-FF09-0149-842C-08D91076A832}"/>
              </a:ext>
            </a:extLst>
          </p:cNvPr>
          <p:cNvSpPr txBox="1"/>
          <p:nvPr/>
        </p:nvSpPr>
        <p:spPr>
          <a:xfrm>
            <a:off x="1509062" y="2871209"/>
            <a:ext cx="232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TF binding site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CEB51B-8F7A-6542-B7F7-398E80B133B9}"/>
              </a:ext>
            </a:extLst>
          </p:cNvPr>
          <p:cNvCxnSpPr/>
          <p:nvPr/>
        </p:nvCxnSpPr>
        <p:spPr bwMode="auto">
          <a:xfrm flipV="1">
            <a:off x="3708294" y="2065613"/>
            <a:ext cx="0" cy="185981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EC5746B-C3FA-A540-87C5-8E7681870515}"/>
              </a:ext>
            </a:extLst>
          </p:cNvPr>
          <p:cNvSpPr txBox="1"/>
          <p:nvPr/>
        </p:nvSpPr>
        <p:spPr>
          <a:xfrm>
            <a:off x="3171288" y="3938132"/>
            <a:ext cx="91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5’ UTR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0B72234-72BA-8745-9CFD-6289DE65ACF1}"/>
              </a:ext>
            </a:extLst>
          </p:cNvPr>
          <p:cNvCxnSpPr/>
          <p:nvPr/>
        </p:nvCxnSpPr>
        <p:spPr bwMode="auto">
          <a:xfrm flipV="1">
            <a:off x="4410781" y="2065612"/>
            <a:ext cx="1" cy="14743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92C8D37-1B19-324C-A36B-4DBC3CDB47A6}"/>
              </a:ext>
            </a:extLst>
          </p:cNvPr>
          <p:cNvCxnSpPr/>
          <p:nvPr/>
        </p:nvCxnSpPr>
        <p:spPr bwMode="auto">
          <a:xfrm flipV="1">
            <a:off x="2589163" y="2065612"/>
            <a:ext cx="0" cy="43298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itle 61">
            <a:extLst>
              <a:ext uri="{FF2B5EF4-FFF2-40B4-BE49-F238E27FC236}">
                <a16:creationId xmlns:a16="http://schemas.microsoft.com/office/drawing/2014/main" id="{5CB1DC13-8882-0647-8F9E-63C1ED8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consequence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2A9113F-FD24-0848-8725-EF22530D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7" y="4876466"/>
            <a:ext cx="2594869" cy="1160382"/>
          </a:xfrm>
          <a:prstGeom prst="rect">
            <a:avLst/>
          </a:prstGeom>
          <a:ln w="28575" cmpd="sng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903953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B85E-10FA-7047-8574-0CE7F18D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 species with a variation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F3411-8743-EA41-8788-E17E3640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879848"/>
            <a:ext cx="812800" cy="81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4017C-1880-AF4E-AAA8-6A234853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885952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7CADB-B1C0-8845-A271-5B6E734C4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82575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63B38-876D-D944-AEFC-FC19D7D34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175" y="1847852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3E48-6827-BD42-A5D1-87C53E5E8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3860801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89152-F3D1-D548-8346-247483B9B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162" y="4895850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F9B15-2F08-8341-AEA3-CA1E374DC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175" y="2863850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12F945-2D10-DD40-9D73-13BC1E3E96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1847852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CAC27-8413-4941-ACF7-7356201BAC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0" y="923926"/>
            <a:ext cx="8128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33CB39-2BC9-9E47-B0F5-AA5C2E887E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" y="3860801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729B0-D766-2D42-9EC2-4E424FE8F5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7200" y="2825752"/>
            <a:ext cx="812800" cy="81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FC4ECD-A734-7F40-8E03-D6ED04C51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0162" y="1847852"/>
            <a:ext cx="8128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DA594-EFD9-304F-8EEC-B85A24428F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40162" y="3860801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4E5D23-47FA-C94D-9D05-2DA401A228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0449" y="3860801"/>
            <a:ext cx="812800" cy="812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E2A18-BA20-8B45-BAD3-98A71E3D8C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0449" y="489585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5ABBF-D79F-5349-AF64-C6F53935AE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3149" y="1847852"/>
            <a:ext cx="812800" cy="81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F8354E-9E4B-334A-8644-AF019A3E8A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9750" y="4895850"/>
            <a:ext cx="812800" cy="812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43D0A0-29F3-FC4B-8547-FD80D948B9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73750" y="1863723"/>
            <a:ext cx="812800" cy="81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8BB780-874C-4142-8884-2ADEEBD7C8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1200" y="4895850"/>
            <a:ext cx="812800" cy="812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BF0F6-9CF2-3F4A-BA47-924B62E7BF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175" y="4895850"/>
            <a:ext cx="812800" cy="812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519BA7-42F2-F440-A1D8-43609A2D3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3175" y="2863850"/>
            <a:ext cx="812800" cy="812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7563B7-152D-9747-8113-1D62B94A1C5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67400" y="3899957"/>
            <a:ext cx="812800" cy="812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59871-82A3-4E4D-AD55-A3B196AC1E2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18840" y="1863723"/>
            <a:ext cx="812800" cy="812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6236EC-5D2E-AA4C-8B0F-598021E6E7C0}"/>
              </a:ext>
            </a:extLst>
          </p:cNvPr>
          <p:cNvSpPr/>
          <p:nvPr/>
        </p:nvSpPr>
        <p:spPr>
          <a:xfrm>
            <a:off x="533400" y="570865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6"/>
              </a:rPr>
              <a:t>http://www.ensembl.org/info/genome/variation/data_description.html#sources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14748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E39AF-ABAA-8345-81DA-13ADEE911EB9}"/>
              </a:ext>
            </a:extLst>
          </p:cNvPr>
          <p:cNvSpPr/>
          <p:nvPr/>
        </p:nvSpPr>
        <p:spPr bwMode="auto">
          <a:xfrm>
            <a:off x="4634095" y="221013"/>
            <a:ext cx="3996267" cy="7789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  <a:t>Import variants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FB956-A4B1-8743-B16D-778C92400C49}"/>
              </a:ext>
            </a:extLst>
          </p:cNvPr>
          <p:cNvSpPr/>
          <p:nvPr/>
        </p:nvSpPr>
        <p:spPr bwMode="auto">
          <a:xfrm>
            <a:off x="4633373" y="1259435"/>
            <a:ext cx="3996267" cy="7789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  <a:t>Quality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62BB9-900B-6343-B28E-5CE8FF467CDA}"/>
              </a:ext>
            </a:extLst>
          </p:cNvPr>
          <p:cNvSpPr/>
          <p:nvPr/>
        </p:nvSpPr>
        <p:spPr bwMode="auto">
          <a:xfrm>
            <a:off x="4633374" y="2297857"/>
            <a:ext cx="3996267" cy="7789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  <a:t>Import richer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A432-ABBC-5146-9C90-31320D46E016}"/>
              </a:ext>
            </a:extLst>
          </p:cNvPr>
          <p:cNvSpPr/>
          <p:nvPr/>
        </p:nvSpPr>
        <p:spPr bwMode="auto">
          <a:xfrm>
            <a:off x="4647577" y="3336280"/>
            <a:ext cx="3996267" cy="7789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  <a:t>Apply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C45B8-EA39-3D4F-9F21-CD0BB94E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2" y="327110"/>
            <a:ext cx="3562360" cy="56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BFD8D-9F89-9940-969C-2F3ABC4D5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165" y="254350"/>
            <a:ext cx="1933024" cy="779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7283AD-3008-EC40-8518-F5E237E0FF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07638" y="2009991"/>
            <a:ext cx="1291579" cy="135466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900-5738-FC4D-ADE0-7D38FD24C23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352" y="2190441"/>
            <a:ext cx="1219633" cy="1239909"/>
          </a:xfrm>
          <a:prstGeom prst="rect">
            <a:avLst/>
          </a:prstGeom>
          <a:ln>
            <a:noFill/>
          </a:ln>
        </p:spPr>
      </p:pic>
      <p:sp>
        <p:nvSpPr>
          <p:cNvPr id="18" name="Can 17">
            <a:extLst>
              <a:ext uri="{FF2B5EF4-FFF2-40B4-BE49-F238E27FC236}">
                <a16:creationId xmlns:a16="http://schemas.microsoft.com/office/drawing/2014/main" id="{FEB9F80A-BAF3-C141-874C-F9670E583086}"/>
              </a:ext>
            </a:extLst>
          </p:cNvPr>
          <p:cNvSpPr/>
          <p:nvPr/>
        </p:nvSpPr>
        <p:spPr>
          <a:xfrm>
            <a:off x="5421286" y="4904333"/>
            <a:ext cx="1978938" cy="119120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9" name="Picture 18" descr="ebang-400dpi.png">
            <a:extLst>
              <a:ext uri="{FF2B5EF4-FFF2-40B4-BE49-F238E27FC236}">
                <a16:creationId xmlns:a16="http://schemas.microsoft.com/office/drawing/2014/main" id="{683314B9-E20D-1A4B-8D8C-F646921D3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96" y="5326528"/>
            <a:ext cx="568422" cy="5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D0B9E1-166F-A645-A1D4-6A8173E7F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706" y="5326528"/>
            <a:ext cx="678028" cy="678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4AB66-FAB8-054C-B969-615534F50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0812" y="5461571"/>
            <a:ext cx="934515" cy="5766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7F8E73-7998-7346-9DC9-2E06E4728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flipV="1">
            <a:off x="7889348" y="4685705"/>
            <a:ext cx="609608" cy="6096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344AA5-3C4D-3946-BD98-45DDACE97C2D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599217" y="2073878"/>
            <a:ext cx="1416840" cy="1356472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BD4FD6-8951-584F-A142-5E04EA124D5E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587069" y="3064651"/>
            <a:ext cx="1337581" cy="1357413"/>
          </a:xfrm>
          <a:prstGeom prst="rect">
            <a:avLst/>
          </a:prstGeom>
          <a:ln>
            <a:noFill/>
          </a:ln>
        </p:spPr>
      </p:pic>
      <p:sp>
        <p:nvSpPr>
          <p:cNvPr id="25" name="Triangle 24">
            <a:extLst>
              <a:ext uri="{FF2B5EF4-FFF2-40B4-BE49-F238E27FC236}">
                <a16:creationId xmlns:a16="http://schemas.microsoft.com/office/drawing/2014/main" id="{B9BC42D2-00C0-8042-A2B8-9D89DCCF0292}"/>
              </a:ext>
            </a:extLst>
          </p:cNvPr>
          <p:cNvSpPr/>
          <p:nvPr/>
        </p:nvSpPr>
        <p:spPr bwMode="auto">
          <a:xfrm rot="10800000">
            <a:off x="6298126" y="901270"/>
            <a:ext cx="666760" cy="487129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26B78-8CA1-954C-AB1F-4FDA3C4C170E}"/>
              </a:ext>
            </a:extLst>
          </p:cNvPr>
          <p:cNvSpPr/>
          <p:nvPr/>
        </p:nvSpPr>
        <p:spPr>
          <a:xfrm>
            <a:off x="4991112" y="4425683"/>
            <a:ext cx="2957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Variation database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2A1E346-25BC-4E42-B522-B1321DC02074}"/>
              </a:ext>
            </a:extLst>
          </p:cNvPr>
          <p:cNvSpPr/>
          <p:nvPr/>
        </p:nvSpPr>
        <p:spPr bwMode="auto">
          <a:xfrm rot="16200000">
            <a:off x="8660139" y="3364352"/>
            <a:ext cx="846666" cy="64082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4C7230-5A4A-2C45-931B-C03D2D3BE26E}"/>
              </a:ext>
            </a:extLst>
          </p:cNvPr>
          <p:cNvSpPr/>
          <p:nvPr/>
        </p:nvSpPr>
        <p:spPr bwMode="auto">
          <a:xfrm rot="16200000">
            <a:off x="8660139" y="326159"/>
            <a:ext cx="846666" cy="64082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8380F929-F801-E848-8372-A3D671847E18}"/>
              </a:ext>
            </a:extLst>
          </p:cNvPr>
          <p:cNvSpPr/>
          <p:nvPr/>
        </p:nvSpPr>
        <p:spPr bwMode="auto">
          <a:xfrm rot="5400000">
            <a:off x="3834185" y="323935"/>
            <a:ext cx="846666" cy="64082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628E0D00-3BBB-634D-ADB1-7A43B456BAB7}"/>
              </a:ext>
            </a:extLst>
          </p:cNvPr>
          <p:cNvSpPr/>
          <p:nvPr/>
        </p:nvSpPr>
        <p:spPr bwMode="auto">
          <a:xfrm rot="5400000">
            <a:off x="3876052" y="2431703"/>
            <a:ext cx="846666" cy="64082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0CAA70C2-3763-5E4C-8B59-9C2F4726C396}"/>
              </a:ext>
            </a:extLst>
          </p:cNvPr>
          <p:cNvSpPr/>
          <p:nvPr/>
        </p:nvSpPr>
        <p:spPr bwMode="auto">
          <a:xfrm rot="10800000">
            <a:off x="6298126" y="1940625"/>
            <a:ext cx="666760" cy="487129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78810475-90C9-E446-8D7D-066BC56FF1E1}"/>
              </a:ext>
            </a:extLst>
          </p:cNvPr>
          <p:cNvSpPr/>
          <p:nvPr/>
        </p:nvSpPr>
        <p:spPr bwMode="auto">
          <a:xfrm rot="10800000">
            <a:off x="6298126" y="2979980"/>
            <a:ext cx="666760" cy="487129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61370D7-DAFF-9F4C-9E07-BC3D3BA5DEFF}"/>
              </a:ext>
            </a:extLst>
          </p:cNvPr>
          <p:cNvSpPr/>
          <p:nvPr/>
        </p:nvSpPr>
        <p:spPr bwMode="auto">
          <a:xfrm rot="10800000">
            <a:off x="6312330" y="4019334"/>
            <a:ext cx="666760" cy="487129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88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30780-237F-BE40-85ED-B41EAC597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29770" y="145953"/>
            <a:ext cx="3009600" cy="2160000"/>
          </a:xfrm>
          <a:prstGeom prst="rect">
            <a:avLst/>
          </a:prstGeom>
          <a:ln>
            <a:noFill/>
          </a:ln>
          <a:effectLst>
            <a:outerShdw blurRad="50800" dist="50800" dir="2700000" sx="101000" sy="101000" algn="tl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9" name="CustomShape 7">
            <a:extLst>
              <a:ext uri="{FF2B5EF4-FFF2-40B4-BE49-F238E27FC236}">
                <a16:creationId xmlns:a16="http://schemas.microsoft.com/office/drawing/2014/main" id="{16A672EA-9F73-274D-844C-BC9811BC2AA3}"/>
              </a:ext>
            </a:extLst>
          </p:cNvPr>
          <p:cNvSpPr/>
          <p:nvPr/>
        </p:nvSpPr>
        <p:spPr>
          <a:xfrm rot="10800000">
            <a:off x="5766343" y="2582507"/>
            <a:ext cx="630660" cy="973200"/>
          </a:xfrm>
          <a:prstGeom prst="upDownArrow">
            <a:avLst>
              <a:gd name="adj1" fmla="val 27933"/>
              <a:gd name="adj2" fmla="val 408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D79F36E-95E2-EE4A-8076-4F14190134F2}"/>
              </a:ext>
            </a:extLst>
          </p:cNvPr>
          <p:cNvSpPr/>
          <p:nvPr/>
        </p:nvSpPr>
        <p:spPr>
          <a:xfrm>
            <a:off x="1664203" y="2458310"/>
            <a:ext cx="1281240" cy="4557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Website</a:t>
            </a:r>
            <a:endParaRPr dirty="0">
              <a:latin typeface="Helvetica" pitchFamily="2" charset="0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3BCE8BE-D358-094B-9525-FF8246924CAB}"/>
              </a:ext>
            </a:extLst>
          </p:cNvPr>
          <p:cNvSpPr/>
          <p:nvPr/>
        </p:nvSpPr>
        <p:spPr>
          <a:xfrm>
            <a:off x="9678910" y="2399583"/>
            <a:ext cx="1111320" cy="4914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Scripts</a:t>
            </a:r>
            <a:endParaRPr dirty="0">
              <a:latin typeface="Helvetica" pitchFamily="2" charset="0"/>
            </a:endParaRPr>
          </a:p>
        </p:txBody>
      </p:sp>
      <p:sp>
        <p:nvSpPr>
          <p:cNvPr id="13" name="TextShape 11">
            <a:extLst>
              <a:ext uri="{FF2B5EF4-FFF2-40B4-BE49-F238E27FC236}">
                <a16:creationId xmlns:a16="http://schemas.microsoft.com/office/drawing/2014/main" id="{CCD7509A-D469-C145-8725-6FC332D73559}"/>
              </a:ext>
            </a:extLst>
          </p:cNvPr>
          <p:cNvSpPr txBox="1"/>
          <p:nvPr/>
        </p:nvSpPr>
        <p:spPr>
          <a:xfrm>
            <a:off x="1073214" y="4577824"/>
            <a:ext cx="2608493" cy="7874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2"/>
            </a:solidFill>
            <a:prstDash val="solid"/>
          </a:ln>
          <a:effectLst>
            <a:outerShdw blurRad="50800" dist="50800" dir="2700000" sx="101000" sy="101000" algn="tl" rotWithShape="0">
              <a:schemeClr val="tx1">
                <a:lumMod val="50000"/>
                <a:lumOff val="50000"/>
              </a:schemeClr>
            </a:outerShdw>
          </a:effectLst>
        </p:spPr>
        <p:txBody>
          <a:bodyPr lIns="100800" tIns="55800" rIns="100800" bIns="55800"/>
          <a:lstStyle/>
          <a:p>
            <a:pPr algn="ctr"/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REST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web service</a:t>
            </a:r>
            <a:endParaRPr sz="1400" dirty="0">
              <a:latin typeface="Helvetica" pitchFamily="2" charset="0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56880B14-373D-D140-9A05-6C3C09911E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813" y="145953"/>
            <a:ext cx="3225600" cy="2160000"/>
          </a:xfrm>
          <a:prstGeom prst="rect">
            <a:avLst/>
          </a:prstGeom>
          <a:ln>
            <a:noFill/>
          </a:ln>
          <a:effectLst>
            <a:outerShdw blurRad="50800" dist="50800" dir="2700000" sx="101000" sy="101000" algn="tl" rotWithShape="0">
              <a:schemeClr val="tx1">
                <a:lumMod val="50000"/>
                <a:lumOff val="50000"/>
              </a:scheme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9EBC2F-46F9-DE41-BB24-A2D10CA6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97" y="4125999"/>
            <a:ext cx="2594869" cy="1160382"/>
          </a:xfrm>
          <a:prstGeom prst="rect">
            <a:avLst/>
          </a:prstGeom>
          <a:ln w="28575" cmpd="sng">
            <a:noFill/>
          </a:ln>
          <a:effectLst/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4CE1DBB8-FDB8-9F4D-8222-A43AA7002236}"/>
              </a:ext>
            </a:extLst>
          </p:cNvPr>
          <p:cNvSpPr/>
          <p:nvPr/>
        </p:nvSpPr>
        <p:spPr>
          <a:xfrm>
            <a:off x="9678910" y="5286381"/>
            <a:ext cx="831860" cy="4914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/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Tools</a:t>
            </a:r>
            <a:endParaRPr dirty="0"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BECCBA-EE0E-4645-B823-D1E97A5E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737" y="4614357"/>
            <a:ext cx="672024" cy="67202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78EDAD6-9495-C84E-856E-39451269C700}"/>
              </a:ext>
            </a:extLst>
          </p:cNvPr>
          <p:cNvGrpSpPr/>
          <p:nvPr/>
        </p:nvGrpSpPr>
        <p:grpSpPr>
          <a:xfrm>
            <a:off x="5235867" y="3748368"/>
            <a:ext cx="2107099" cy="1731977"/>
            <a:chOff x="4106998" y="3086100"/>
            <a:chExt cx="1156303" cy="964485"/>
          </a:xfrm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91925A4-5F5C-6541-9B8F-27C9733552A6}"/>
                </a:ext>
              </a:extLst>
            </p:cNvPr>
            <p:cNvSpPr/>
            <p:nvPr/>
          </p:nvSpPr>
          <p:spPr>
            <a:xfrm>
              <a:off x="4106998" y="3086100"/>
              <a:ext cx="1044304" cy="867190"/>
            </a:xfrm>
            <a:prstGeom prst="hexagon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Helvetica" pitchFamily="2" charset="0"/>
                </a:rPr>
                <a:t>API</a:t>
              </a:r>
            </a:p>
          </p:txBody>
        </p:sp>
        <p:pic>
          <p:nvPicPr>
            <p:cNvPr id="34" name="Picture 33" descr="perl_logo.jpeg">
              <a:extLst>
                <a:ext uri="{FF2B5EF4-FFF2-40B4-BE49-F238E27FC236}">
                  <a16:creationId xmlns:a16="http://schemas.microsoft.com/office/drawing/2014/main" id="{6FEA149D-BD0C-9A47-8134-C7B6F3683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44189" y="3729910"/>
              <a:ext cx="519112" cy="32067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7" name="Can 36">
            <a:extLst>
              <a:ext uri="{FF2B5EF4-FFF2-40B4-BE49-F238E27FC236}">
                <a16:creationId xmlns:a16="http://schemas.microsoft.com/office/drawing/2014/main" id="{1014BDF8-3365-BB40-B03C-336888A384C6}"/>
              </a:ext>
            </a:extLst>
          </p:cNvPr>
          <p:cNvSpPr/>
          <p:nvPr/>
        </p:nvSpPr>
        <p:spPr>
          <a:xfrm>
            <a:off x="4946457" y="1208375"/>
            <a:ext cx="1978938" cy="119120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38" name="Picture 37" descr="ebang-400dpi.png">
            <a:extLst>
              <a:ext uri="{FF2B5EF4-FFF2-40B4-BE49-F238E27FC236}">
                <a16:creationId xmlns:a16="http://schemas.microsoft.com/office/drawing/2014/main" id="{BD2778D2-73F6-DD43-9D17-69287D9DC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67" y="1630570"/>
            <a:ext cx="568422" cy="5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1A7824-891B-B14D-A314-1601496E3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877" y="1630570"/>
            <a:ext cx="678028" cy="6780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40FC0A5-F080-3D47-A44C-15F24892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5983" y="1765613"/>
            <a:ext cx="934515" cy="5766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36C65BF-262F-644E-ABDE-F779AEFE6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flipV="1">
            <a:off x="7414519" y="989747"/>
            <a:ext cx="609608" cy="6096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01C9478-A9C1-344C-84CE-2C398697328E}"/>
              </a:ext>
            </a:extLst>
          </p:cNvPr>
          <p:cNvSpPr/>
          <p:nvPr/>
        </p:nvSpPr>
        <p:spPr>
          <a:xfrm>
            <a:off x="4516283" y="729725"/>
            <a:ext cx="2957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Variation database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E56F9EFB-F941-5B44-8BBE-1B22D21E713B}"/>
              </a:ext>
            </a:extLst>
          </p:cNvPr>
          <p:cNvSpPr/>
          <p:nvPr/>
        </p:nvSpPr>
        <p:spPr>
          <a:xfrm rot="7938081">
            <a:off x="4237046" y="3143226"/>
            <a:ext cx="630660" cy="973200"/>
          </a:xfrm>
          <a:prstGeom prst="upDownArrow">
            <a:avLst>
              <a:gd name="adj1" fmla="val 27933"/>
              <a:gd name="adj2" fmla="val 408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4" name="CustomShape 7">
            <a:extLst>
              <a:ext uri="{FF2B5EF4-FFF2-40B4-BE49-F238E27FC236}">
                <a16:creationId xmlns:a16="http://schemas.microsoft.com/office/drawing/2014/main" id="{9E36B4DF-E45A-4647-BB1B-231BC5C7B3EB}"/>
              </a:ext>
            </a:extLst>
          </p:cNvPr>
          <p:cNvSpPr/>
          <p:nvPr/>
        </p:nvSpPr>
        <p:spPr>
          <a:xfrm rot="5400000">
            <a:off x="4284727" y="4503697"/>
            <a:ext cx="630660" cy="973200"/>
          </a:xfrm>
          <a:prstGeom prst="upDownArrow">
            <a:avLst>
              <a:gd name="adj1" fmla="val 27933"/>
              <a:gd name="adj2" fmla="val 408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5" name="CustomShape 7">
            <a:extLst>
              <a:ext uri="{FF2B5EF4-FFF2-40B4-BE49-F238E27FC236}">
                <a16:creationId xmlns:a16="http://schemas.microsoft.com/office/drawing/2014/main" id="{3C8F17C5-D5B9-9847-B876-67536AD795DE}"/>
              </a:ext>
            </a:extLst>
          </p:cNvPr>
          <p:cNvSpPr/>
          <p:nvPr/>
        </p:nvSpPr>
        <p:spPr>
          <a:xfrm rot="5400000">
            <a:off x="7702172" y="4390488"/>
            <a:ext cx="630660" cy="973200"/>
          </a:xfrm>
          <a:prstGeom prst="upDownArrow">
            <a:avLst>
              <a:gd name="adj1" fmla="val 27933"/>
              <a:gd name="adj2" fmla="val 408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6" name="CustomShape 7">
            <a:extLst>
              <a:ext uri="{FF2B5EF4-FFF2-40B4-BE49-F238E27FC236}">
                <a16:creationId xmlns:a16="http://schemas.microsoft.com/office/drawing/2014/main" id="{680632A8-B0A9-2143-BDAE-AEADB6F26E98}"/>
              </a:ext>
            </a:extLst>
          </p:cNvPr>
          <p:cNvSpPr/>
          <p:nvPr/>
        </p:nvSpPr>
        <p:spPr>
          <a:xfrm rot="3920040">
            <a:off x="7536780" y="3203753"/>
            <a:ext cx="630660" cy="973200"/>
          </a:xfrm>
          <a:prstGeom prst="upDownArrow">
            <a:avLst>
              <a:gd name="adj1" fmla="val 27933"/>
              <a:gd name="adj2" fmla="val 408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280885978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879347-2D4A-714B-8964-9066B25D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6" y="187412"/>
            <a:ext cx="7726067" cy="58172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706C7-D6C9-CE41-A6B1-FCB45D3EA4D1}"/>
              </a:ext>
            </a:extLst>
          </p:cNvPr>
          <p:cNvSpPr/>
          <p:nvPr/>
        </p:nvSpPr>
        <p:spPr>
          <a:xfrm>
            <a:off x="4938582" y="5820020"/>
            <a:ext cx="739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 LT Pro 45 Light" panose="020B0403020202020204" pitchFamily="34" charset="77"/>
              </a:rPr>
              <a:t>http://</a:t>
            </a:r>
            <a:r>
              <a:rPr lang="en-US" sz="1800" dirty="0" err="1">
                <a:latin typeface="Helvetica Neue LT Pro 45 Light" panose="020B0403020202020204" pitchFamily="34" charset="77"/>
              </a:rPr>
              <a:t>www.ensembl.org</a:t>
            </a:r>
            <a:r>
              <a:rPr lang="en-US" sz="1800" dirty="0">
                <a:latin typeface="Helvetica Neue LT Pro 45 Light" panose="020B0403020202020204" pitchFamily="34" charset="77"/>
              </a:rPr>
              <a:t>/</a:t>
            </a:r>
            <a:r>
              <a:rPr lang="en-US" sz="1800" dirty="0" err="1">
                <a:latin typeface="Helvetica Neue LT Pro 45 Light" panose="020B0403020202020204" pitchFamily="34" charset="77"/>
              </a:rPr>
              <a:t>Homo_sapiens</a:t>
            </a:r>
            <a:r>
              <a:rPr lang="en-US" sz="1800" dirty="0">
                <a:latin typeface="Helvetica Neue LT Pro 45 Light" panose="020B0403020202020204" pitchFamily="34" charset="77"/>
              </a:rPr>
              <a:t>/Variation/</a:t>
            </a:r>
            <a:r>
              <a:rPr lang="en-US" sz="1800" dirty="0" err="1">
                <a:latin typeface="Helvetica Neue LT Pro 45 Light" panose="020B0403020202020204" pitchFamily="34" charset="77"/>
              </a:rPr>
              <a:t>Explore?v</a:t>
            </a:r>
            <a:r>
              <a:rPr lang="en-US" sz="1800" dirty="0">
                <a:latin typeface="Helvetica Neue LT Pro 45 Light" panose="020B0403020202020204" pitchFamily="34" charset="77"/>
              </a:rPr>
              <a:t>=rs4988235</a:t>
            </a:r>
          </a:p>
        </p:txBody>
      </p:sp>
    </p:spTree>
    <p:extLst>
      <p:ext uri="{BB962C8B-B14F-4D97-AF65-F5344CB8AC3E}">
        <p14:creationId xmlns:p14="http://schemas.microsoft.com/office/powerpoint/2010/main" val="106507057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43A2-A473-F64E-9FB1-FD9E15BA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F363E-3B4D-D447-8612-C1D35BE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76" y="1236133"/>
            <a:ext cx="10871200" cy="4351338"/>
          </a:xfrm>
        </p:spPr>
        <p:txBody>
          <a:bodyPr/>
          <a:lstStyle/>
          <a:p>
            <a:r>
              <a:rPr lang="en-US" dirty="0"/>
              <a:t>Course material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hlinkClick r:id="rId2"/>
              </a:rPr>
              <a:t>https://github.com/Ensembl/ensembl-presentation/tree/master/API/Variation/Hinxton1804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Ensembl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Variation</a:t>
            </a:r>
            <a:r>
              <a:rPr lang="en-US" dirty="0">
                <a:solidFill>
                  <a:srgbClr val="000000"/>
                </a:solidFill>
              </a:rPr>
              <a:t> API documentation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hlinkClick r:id="rId3"/>
              </a:rPr>
              <a:t>http://www.ensembl.org/info/docs/Doxygen/variation-api/index.html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Ensembl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Core</a:t>
            </a:r>
            <a:r>
              <a:rPr lang="en-US" dirty="0">
                <a:solidFill>
                  <a:srgbClr val="000000"/>
                </a:solidFill>
              </a:rPr>
              <a:t> API documentation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hlinkClick r:id="rId4"/>
              </a:rPr>
              <a:t>http://www.ensembl.org/info/docs/Doxygen/core-api/index.html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Variation data documentation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hlinkClick r:id="rId5"/>
              </a:rPr>
              <a:t>http://www.ensembl.org/info/genome/variation/index.html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7423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D708C99D-21CB-434B-80C6-7DFE5880E5EE}"/>
              </a:ext>
            </a:extLst>
          </p:cNvPr>
          <p:cNvSpPr/>
          <p:nvPr/>
        </p:nvSpPr>
        <p:spPr>
          <a:xfrm>
            <a:off x="725760" y="2196884"/>
            <a:ext cx="11313840" cy="3797516"/>
          </a:xfrm>
          <a:prstGeom prst="rect">
            <a:avLst/>
          </a:prstGeom>
          <a:noFill/>
          <a:ln w="15840">
            <a:solidFill>
              <a:srgbClr val="808080"/>
            </a:solidFill>
            <a:custDash>
              <a:ds d="176000" sp="132000"/>
            </a:custDash>
            <a:miter/>
          </a:ln>
        </p:spPr>
        <p:txBody>
          <a:bodyPr wrap="none"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use Bio::</a:t>
            </a:r>
            <a:r>
              <a:rPr lang="en-US" sz="1600" dirty="0" err="1">
                <a:latin typeface="Courier New"/>
                <a:ea typeface="Courier New"/>
              </a:rPr>
              <a:t>EnsEMBL</a:t>
            </a:r>
            <a:r>
              <a:rPr lang="en-US" sz="1600" dirty="0">
                <a:latin typeface="Courier New"/>
                <a:ea typeface="Courier New"/>
              </a:rPr>
              <a:t>::Registry;</a:t>
            </a:r>
            <a:endParaRPr dirty="0"/>
          </a:p>
          <a:p>
            <a:pPr>
              <a:lnSpc>
                <a:spcPct val="100000"/>
              </a:lnSpc>
              <a:buFont typeface="StarSymbol"/>
              <a:buChar char=""/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my $registry = ‘Bio::</a:t>
            </a:r>
            <a:r>
              <a:rPr lang="en-US" sz="1600" dirty="0" err="1">
                <a:latin typeface="Courier New"/>
                <a:ea typeface="Courier New"/>
              </a:rPr>
              <a:t>EnsEMBL</a:t>
            </a:r>
            <a:r>
              <a:rPr lang="en-US" sz="1600" dirty="0">
                <a:latin typeface="Courier New"/>
                <a:ea typeface="Courier New"/>
              </a:rPr>
              <a:t>::Registry’;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$registry-&gt;</a:t>
            </a:r>
            <a:r>
              <a:rPr lang="en-US" sz="1600" dirty="0" err="1">
                <a:latin typeface="Courier New"/>
                <a:ea typeface="Courier New"/>
              </a:rPr>
              <a:t>load_registry_from_db</a:t>
            </a:r>
            <a:r>
              <a:rPr lang="en-US" sz="1600" dirty="0">
                <a:latin typeface="Courier New"/>
                <a:ea typeface="Courier New"/>
              </a:rPr>
              <a:t>(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	-host =&gt; ‘</a:t>
            </a:r>
            <a:r>
              <a:rPr lang="en-US" sz="1600" dirty="0" err="1">
                <a:latin typeface="Courier New"/>
                <a:ea typeface="Courier New"/>
              </a:rPr>
              <a:t>ensembldb.ensembl.org</a:t>
            </a:r>
            <a:r>
              <a:rPr lang="en-US" sz="1600" dirty="0">
                <a:latin typeface="Courier New"/>
                <a:ea typeface="Courier New"/>
              </a:rPr>
              <a:t>’,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	-user =&gt; ‘anonymous’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);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my $</a:t>
            </a:r>
            <a:r>
              <a:rPr lang="en-US" sz="1600" dirty="0" err="1">
                <a:latin typeface="Courier New"/>
                <a:ea typeface="Courier New"/>
              </a:rPr>
              <a:t>va</a:t>
            </a:r>
            <a:r>
              <a:rPr lang="en-US" sz="1600" dirty="0">
                <a:latin typeface="Courier New"/>
                <a:ea typeface="Courier New"/>
              </a:rPr>
              <a:t> = $</a:t>
            </a:r>
            <a:r>
              <a:rPr lang="en-US" sz="1600" dirty="0" err="1">
                <a:latin typeface="Courier New"/>
                <a:ea typeface="Courier New"/>
              </a:rPr>
              <a:t>reg</a:t>
            </a:r>
            <a:r>
              <a:rPr lang="en-US" sz="1600" dirty="0">
                <a:latin typeface="Courier New"/>
                <a:ea typeface="Courier New"/>
              </a:rPr>
              <a:t>-&gt;</a:t>
            </a:r>
            <a:r>
              <a:rPr lang="en-US" sz="1600" dirty="0" err="1">
                <a:latin typeface="Courier New"/>
                <a:ea typeface="Courier New"/>
              </a:rPr>
              <a:t>get_adaptor</a:t>
            </a:r>
            <a:r>
              <a:rPr lang="en-US" sz="1600" dirty="0">
                <a:latin typeface="Courier New"/>
                <a:ea typeface="Courier New"/>
              </a:rPr>
              <a:t>(‘</a:t>
            </a:r>
            <a:r>
              <a:rPr lang="en-US" sz="1600" b="1" dirty="0">
                <a:latin typeface="Courier New"/>
                <a:ea typeface="Courier New"/>
              </a:rPr>
              <a:t>human’</a:t>
            </a:r>
            <a:r>
              <a:rPr lang="en-US" sz="1600" dirty="0">
                <a:latin typeface="Courier New"/>
                <a:ea typeface="Courier New"/>
              </a:rPr>
              <a:t>, ‘</a:t>
            </a:r>
            <a:r>
              <a:rPr lang="en-US" sz="1600" b="1" dirty="0">
                <a:latin typeface="Courier New"/>
                <a:ea typeface="Courier New"/>
              </a:rPr>
              <a:t>variation</a:t>
            </a:r>
            <a:r>
              <a:rPr lang="en-US" sz="1600" dirty="0">
                <a:latin typeface="Courier New"/>
                <a:ea typeface="Courier New"/>
              </a:rPr>
              <a:t>’, ‘</a:t>
            </a:r>
            <a:r>
              <a:rPr lang="en-US" sz="1600" b="1" dirty="0">
                <a:latin typeface="Courier New"/>
                <a:ea typeface="Courier New"/>
              </a:rPr>
              <a:t>variation</a:t>
            </a:r>
            <a:r>
              <a:rPr lang="en-US" sz="1600" dirty="0">
                <a:latin typeface="Courier New"/>
                <a:ea typeface="Courier New"/>
              </a:rPr>
              <a:t>’);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GB" sz="1600" dirty="0">
                <a:latin typeface="Courier New"/>
                <a:ea typeface="ＭＳ Ｐゴシック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lang="en-US" sz="1600" dirty="0">
              <a:latin typeface="Courier New"/>
              <a:ea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/>
                <a:ea typeface="Courier New"/>
              </a:rPr>
              <a:t>my</a:t>
            </a:r>
            <a:r>
              <a:rPr lang="en-GB" sz="1600" dirty="0">
                <a:latin typeface="Courier New"/>
                <a:ea typeface="ＭＳ Ｐゴシック"/>
              </a:rPr>
              <a:t> $variation = $</a:t>
            </a:r>
            <a:r>
              <a:rPr lang="en-GB" sz="1600" dirty="0" err="1">
                <a:latin typeface="Courier New"/>
                <a:ea typeface="ＭＳ Ｐゴシック"/>
              </a:rPr>
              <a:t>va</a:t>
            </a:r>
            <a:r>
              <a:rPr lang="en-US" sz="1600" dirty="0">
                <a:latin typeface="Courier New"/>
                <a:ea typeface="Courier New"/>
              </a:rPr>
              <a:t>-&gt;</a:t>
            </a:r>
            <a:r>
              <a:rPr lang="en-GB" sz="1600" dirty="0" err="1">
                <a:latin typeface="Courier New"/>
                <a:ea typeface="ＭＳ Ｐゴシック"/>
              </a:rPr>
              <a:t>fetch_by_name</a:t>
            </a:r>
            <a:r>
              <a:rPr lang="en-US" sz="1600" dirty="0">
                <a:latin typeface="Courier New"/>
                <a:ea typeface="Courier New"/>
              </a:rPr>
              <a:t>(‘</a:t>
            </a:r>
            <a:r>
              <a:rPr lang="en-GB" sz="1600" dirty="0">
                <a:latin typeface="Courier New"/>
                <a:ea typeface="ＭＳ Ｐゴシック"/>
              </a:rPr>
              <a:t>rs334</a:t>
            </a:r>
            <a:r>
              <a:rPr lang="en-US" sz="1600" dirty="0">
                <a:latin typeface="Courier New"/>
                <a:ea typeface="Courier New"/>
              </a:rPr>
              <a:t>’);</a:t>
            </a:r>
            <a:endParaRPr dirty="0"/>
          </a:p>
        </p:txBody>
      </p:sp>
      <p:sp>
        <p:nvSpPr>
          <p:cNvPr id="5" name="Up Arrow Callout 4">
            <a:extLst>
              <a:ext uri="{FF2B5EF4-FFF2-40B4-BE49-F238E27FC236}">
                <a16:creationId xmlns:a16="http://schemas.microsoft.com/office/drawing/2014/main" id="{99F9617F-5EA8-DA43-B84C-1BDE9E0ABD7D}"/>
              </a:ext>
            </a:extLst>
          </p:cNvPr>
          <p:cNvSpPr/>
          <p:nvPr/>
        </p:nvSpPr>
        <p:spPr>
          <a:xfrm>
            <a:off x="3629891" y="4732154"/>
            <a:ext cx="1608953" cy="631375"/>
          </a:xfrm>
          <a:prstGeom prst="upArrowCallout">
            <a:avLst>
              <a:gd name="adj1" fmla="val 22318"/>
              <a:gd name="adj2" fmla="val 25000"/>
              <a:gd name="adj3" fmla="val 24432"/>
              <a:gd name="adj4" fmla="val 571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species</a:t>
            </a:r>
            <a:endParaRPr lang="en-US" dirty="0"/>
          </a:p>
        </p:txBody>
      </p:sp>
      <p:sp>
        <p:nvSpPr>
          <p:cNvPr id="6" name="Up Arrow Callout 5">
            <a:extLst>
              <a:ext uri="{FF2B5EF4-FFF2-40B4-BE49-F238E27FC236}">
                <a16:creationId xmlns:a16="http://schemas.microsoft.com/office/drawing/2014/main" id="{EF155BF4-1931-1A4D-9940-9020B469AA92}"/>
              </a:ext>
            </a:extLst>
          </p:cNvPr>
          <p:cNvSpPr/>
          <p:nvPr/>
        </p:nvSpPr>
        <p:spPr>
          <a:xfrm>
            <a:off x="5493320" y="4732154"/>
            <a:ext cx="1025527" cy="631375"/>
          </a:xfrm>
          <a:prstGeom prst="upArrowCallout">
            <a:avLst>
              <a:gd name="adj1" fmla="val 22318"/>
              <a:gd name="adj2" fmla="val 25000"/>
              <a:gd name="adj3" fmla="val 24432"/>
              <a:gd name="adj4" fmla="val 571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group</a:t>
            </a:r>
            <a:endParaRPr lang="en-US" dirty="0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FAB43C9F-F335-F341-8527-EBA2EFBCC557}"/>
              </a:ext>
            </a:extLst>
          </p:cNvPr>
          <p:cNvSpPr/>
          <p:nvPr/>
        </p:nvSpPr>
        <p:spPr>
          <a:xfrm>
            <a:off x="6773323" y="4732154"/>
            <a:ext cx="2093586" cy="631375"/>
          </a:xfrm>
          <a:prstGeom prst="upArrowCallout">
            <a:avLst>
              <a:gd name="adj1" fmla="val 22318"/>
              <a:gd name="adj2" fmla="val 25000"/>
              <a:gd name="adj3" fmla="val 24432"/>
              <a:gd name="adj4" fmla="val 571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object name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6676E31-D6CC-4C4B-872D-49059ED2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5978E-F7BC-0240-81CB-2FCE6619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Adaptors are </a:t>
            </a:r>
            <a:r>
              <a:rPr lang="en-US" b="1" dirty="0">
                <a:solidFill>
                  <a:srgbClr val="000000"/>
                </a:solidFill>
              </a:rPr>
              <a:t>factories</a:t>
            </a:r>
            <a:r>
              <a:rPr lang="en-US" dirty="0">
                <a:solidFill>
                  <a:srgbClr val="000000"/>
                </a:solidFill>
              </a:rPr>
              <a:t> for generating object</a:t>
            </a:r>
          </a:p>
          <a:p>
            <a:r>
              <a:rPr lang="en-US" dirty="0">
                <a:solidFill>
                  <a:srgbClr val="000000"/>
                </a:solidFill>
              </a:rPr>
              <a:t>Adaptors are retrieved from the Registry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1728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1829B9-3E75-1543-99D2-57C0EEA4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retrieval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1DC4FA6-FC87-E94D-8A59-37370136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Adaptors</a:t>
            </a:r>
            <a:endParaRPr lang="en-US" sz="2000" b="1" dirty="0"/>
          </a:p>
          <a:p>
            <a:r>
              <a:rPr lang="en-US" sz="2000" dirty="0"/>
              <a:t>Fetch object(s) according to some property e.g. name, location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$adaptor-&gt;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fetch_all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_... </a:t>
            </a:r>
            <a:r>
              <a:rPr lang="en-US" sz="1800" dirty="0"/>
              <a:t>returns a list reference of items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$adaptor-&gt;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fetch_by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_... </a:t>
            </a:r>
            <a:r>
              <a:rPr lang="en-US" sz="1800" dirty="0"/>
              <a:t>returns only 1 item</a:t>
            </a:r>
          </a:p>
          <a:p>
            <a:r>
              <a:rPr lang="en-US" sz="2000" dirty="0"/>
              <a:t>Check documentation which methods the adaptor provides</a:t>
            </a:r>
          </a:p>
          <a:p>
            <a:pPr marL="0" indent="0">
              <a:buNone/>
            </a:pPr>
            <a:r>
              <a:rPr lang="en-US" b="1" dirty="0"/>
              <a:t>API objects: e.g. Variation</a:t>
            </a:r>
          </a:p>
          <a:p>
            <a:r>
              <a:rPr lang="en-US" sz="2000" dirty="0"/>
              <a:t>Get properties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$variation-&gt;name()</a:t>
            </a:r>
          </a:p>
          <a:p>
            <a:r>
              <a:rPr lang="en-US" sz="2000" dirty="0"/>
              <a:t>Get other object(s) from an API object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$variation-&gt;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get_all_Alleles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6188691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900C80-9773-0B48-9EB5-F890A23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E984E-22BB-6541-8F44-8B8C3F86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attributes and location</a:t>
            </a:r>
          </a:p>
          <a:p>
            <a:r>
              <a:rPr lang="en-US" dirty="0"/>
              <a:t>Variation consequence</a:t>
            </a:r>
          </a:p>
          <a:p>
            <a:r>
              <a:rPr lang="en-US" dirty="0"/>
              <a:t>Allele and Genotype Frequencies</a:t>
            </a:r>
          </a:p>
          <a:p>
            <a:r>
              <a:rPr lang="en-US" dirty="0"/>
              <a:t>Phenotype</a:t>
            </a:r>
          </a:p>
          <a:p>
            <a:r>
              <a:rPr lang="en-US" dirty="0"/>
              <a:t>Linkage Disequilibrium</a:t>
            </a:r>
          </a:p>
          <a:p>
            <a:r>
              <a:rPr lang="en-US" dirty="0"/>
              <a:t>Structural Variation</a:t>
            </a:r>
          </a:p>
        </p:txBody>
      </p:sp>
    </p:spTree>
    <p:extLst>
      <p:ext uri="{BB962C8B-B14F-4D97-AF65-F5344CB8AC3E}">
        <p14:creationId xmlns:p14="http://schemas.microsoft.com/office/powerpoint/2010/main" val="3487513685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9E0D46-7C76-D047-9370-4C440AD7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0"/>
            <a:ext cx="7620000" cy="575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D17B5D-EB13-744E-ACD3-C185040AC1BD}"/>
              </a:ext>
            </a:extLst>
          </p:cNvPr>
          <p:cNvSpPr/>
          <p:nvPr/>
        </p:nvSpPr>
        <p:spPr>
          <a:xfrm>
            <a:off x="6619103" y="5867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Helvetica Neue LT Pro 45 Light" panose="020B0403020202020204" pitchFamily="34" charset="77"/>
              </a:rPr>
              <a:t>http://</a:t>
            </a:r>
            <a:r>
              <a:rPr lang="en-US" sz="1200" dirty="0" err="1">
                <a:latin typeface="Helvetica Neue LT Pro 45 Light" panose="020B0403020202020204" pitchFamily="34" charset="77"/>
              </a:rPr>
              <a:t>www.ensembl.org</a:t>
            </a:r>
            <a:r>
              <a:rPr lang="en-US" sz="1200" dirty="0">
                <a:latin typeface="Helvetica Neue LT Pro 45 Light" panose="020B0403020202020204" pitchFamily="34" charset="77"/>
              </a:rPr>
              <a:t>/info/docs/</a:t>
            </a:r>
            <a:r>
              <a:rPr lang="en-US" sz="1200" dirty="0" err="1">
                <a:latin typeface="Helvetica Neue LT Pro 45 Light" panose="020B0403020202020204" pitchFamily="34" charset="77"/>
              </a:rPr>
              <a:t>api</a:t>
            </a:r>
            <a:r>
              <a:rPr lang="en-US" sz="1200" dirty="0">
                <a:latin typeface="Helvetica Neue LT Pro 45 Light" panose="020B0403020202020204" pitchFamily="34" charset="77"/>
              </a:rPr>
              <a:t>/variation/</a:t>
            </a:r>
            <a:r>
              <a:rPr lang="en-US" sz="1200" dirty="0" err="1">
                <a:latin typeface="Helvetica Neue LT Pro 45 Light" panose="020B0403020202020204" pitchFamily="34" charset="77"/>
              </a:rPr>
              <a:t>variation_API_diagram.html</a:t>
            </a:r>
            <a:endParaRPr lang="en-US" sz="1200" dirty="0">
              <a:latin typeface="Helvetica Neue LT Pro 45 Light" panose="020B04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946963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EFA-E18B-D14F-88BB-17DCF2A8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Genomic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FE95D-84DE-9340-ABB1-A99B940D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841500"/>
            <a:ext cx="5715000" cy="317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27DBE2-33F2-8F44-BCCF-124396A2CEA1}"/>
              </a:ext>
            </a:extLst>
          </p:cNvPr>
          <p:cNvSpPr/>
          <p:nvPr/>
        </p:nvSpPr>
        <p:spPr>
          <a:xfrm>
            <a:off x="160638" y="5791200"/>
            <a:ext cx="3275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Helvetica Neue LT Pro 45 Light" panose="020B0403020202020204" pitchFamily="34" charset="77"/>
              </a:rPr>
              <a:t>image credit: </a:t>
            </a:r>
            <a:r>
              <a:rPr lang="en-GB" sz="1600" dirty="0" err="1">
                <a:latin typeface="Helvetica Neue LT Pro 45 Light" panose="020B0403020202020204" pitchFamily="34" charset="77"/>
              </a:rPr>
              <a:t>humanae.tumblr.com</a:t>
            </a:r>
            <a:endParaRPr lang="en-US" sz="1600" dirty="0">
              <a:latin typeface="Helvetica Neue LT Pro 45 Light" panose="020B0403020202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E2FDC1-BF31-1043-B49E-67620DBC9B70}"/>
              </a:ext>
            </a:extLst>
          </p:cNvPr>
          <p:cNvSpPr/>
          <p:nvPr/>
        </p:nvSpPr>
        <p:spPr>
          <a:xfrm>
            <a:off x="6688095" y="5791200"/>
            <a:ext cx="55605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</a:rPr>
              <a:t>https://</a:t>
            </a:r>
            <a:r>
              <a:rPr lang="en-US" sz="1600" dirty="0" err="1">
                <a:latin typeface="Helvetica Neue LT Pro 45 Light" panose="020B0403020202020204" pitchFamily="34" charset="77"/>
              </a:rPr>
              <a:t>www.yourgenome.org</a:t>
            </a:r>
            <a:r>
              <a:rPr lang="en-US" sz="1600" dirty="0">
                <a:latin typeface="Helvetica Neue LT Pro 45 Light" panose="020B0403020202020204" pitchFamily="34" charset="77"/>
              </a:rPr>
              <a:t>/facts/what-is-genetic-variation</a:t>
            </a:r>
          </a:p>
        </p:txBody>
      </p:sp>
    </p:spTree>
    <p:extLst>
      <p:ext uri="{BB962C8B-B14F-4D97-AF65-F5344CB8AC3E}">
        <p14:creationId xmlns:p14="http://schemas.microsoft.com/office/powerpoint/2010/main" val="158873748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D06F343C-A639-0348-BE62-6A9D44F30A63}"/>
              </a:ext>
            </a:extLst>
          </p:cNvPr>
          <p:cNvSpPr/>
          <p:nvPr/>
        </p:nvSpPr>
        <p:spPr bwMode="auto">
          <a:xfrm>
            <a:off x="704849" y="890359"/>
            <a:ext cx="11207065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52B15-4B94-B849-96EB-21D5B49F08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951" y="2533318"/>
            <a:ext cx="1728360" cy="2304720"/>
          </a:xfrm>
          <a:prstGeom prst="rect">
            <a:avLst/>
          </a:prstGeom>
          <a:ln>
            <a:noFill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7AB966-9E48-A244-8482-04B41BC363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1999" y="5243516"/>
            <a:ext cx="2757600" cy="79200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76576-1C9A-954E-B81D-902EFDE25B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18024" y="3235678"/>
            <a:ext cx="2563200" cy="9000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085B5-712A-5F43-85EA-256311D2B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90" y="2302106"/>
            <a:ext cx="2032000" cy="1231900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DEF1F4EF-1FB6-7647-B5FD-9A78F41D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4"/>
            <a:ext cx="7772400" cy="9144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Calibri" charset="0"/>
                <a:cs typeface="Calibri" charset="0"/>
              </a:rPr>
              <a:t>Sequencing Revolution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743C5BF-C725-CC43-BC32-93C16DCCD6DE}"/>
              </a:ext>
            </a:extLst>
          </p:cNvPr>
          <p:cNvCxnSpPr>
            <a:stCxn id="6" idx="3"/>
            <a:endCxn id="8" idx="0"/>
          </p:cNvCxnSpPr>
          <p:nvPr/>
        </p:nvCxnSpPr>
        <p:spPr bwMode="auto">
          <a:xfrm flipV="1">
            <a:off x="1931311" y="3235678"/>
            <a:ext cx="1668313" cy="450000"/>
          </a:xfrm>
          <a:prstGeom prst="curvedConnector4">
            <a:avLst>
              <a:gd name="adj1" fmla="val 11590"/>
              <a:gd name="adj2" fmla="val 30688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12E78B-7E1D-F045-9039-470BE582E609}"/>
              </a:ext>
            </a:extLst>
          </p:cNvPr>
          <p:cNvCxnSpPr>
            <a:stCxn id="8" idx="2"/>
            <a:endCxn id="7" idx="1"/>
          </p:cNvCxnSpPr>
          <p:nvPr/>
        </p:nvCxnSpPr>
        <p:spPr bwMode="auto">
          <a:xfrm rot="16200000" flipH="1">
            <a:off x="3543892" y="4191409"/>
            <a:ext cx="1503838" cy="1392375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B2D841F-CFB4-FB4A-A49F-10975635A0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87691" y="3744313"/>
            <a:ext cx="3042975" cy="1895203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330C28-D39A-2E4B-8FBB-CB78D40F8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523" y="1898360"/>
            <a:ext cx="2052952" cy="125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CB18B-4246-6448-8B5A-42DCB31E1463}"/>
              </a:ext>
            </a:extLst>
          </p:cNvPr>
          <p:cNvSpPr txBox="1"/>
          <p:nvPr/>
        </p:nvSpPr>
        <p:spPr>
          <a:xfrm>
            <a:off x="783735" y="11828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C1727-AC57-FC49-AAC3-6A01C6238AF9}"/>
              </a:ext>
            </a:extLst>
          </p:cNvPr>
          <p:cNvSpPr txBox="1"/>
          <p:nvPr/>
        </p:nvSpPr>
        <p:spPr>
          <a:xfrm>
            <a:off x="6238739" y="12390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06C00-8E99-904A-83AC-6C4F187E1076}"/>
              </a:ext>
            </a:extLst>
          </p:cNvPr>
          <p:cNvSpPr txBox="1"/>
          <p:nvPr/>
        </p:nvSpPr>
        <p:spPr>
          <a:xfrm>
            <a:off x="3577267" y="11871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98C4E2-2C53-2F45-BC18-305D641B58C9}"/>
              </a:ext>
            </a:extLst>
          </p:cNvPr>
          <p:cNvSpPr/>
          <p:nvPr/>
        </p:nvSpPr>
        <p:spPr>
          <a:xfrm>
            <a:off x="6786493" y="2403961"/>
            <a:ext cx="1733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ExAC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gnomAD</a:t>
            </a:r>
            <a:endParaRPr lang="en-GB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6D5A31-CFC5-4D49-AFA1-6FB210054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916" y="3560799"/>
            <a:ext cx="1544983" cy="11497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FACB0F-3DB3-E942-9028-A1CB9AE7B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783" y="4453942"/>
            <a:ext cx="1581574" cy="15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5403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E3BA-7A9E-A84B-B88F-4E7080AA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HapMap consortium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00C7-66F2-5D4C-B00A-182366D7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1.6 million common single nucleotide polymorphisms (SNPs) from 1,184 individuals from 11 global populations</a:t>
            </a:r>
          </a:p>
          <a:p>
            <a:r>
              <a:rPr lang="en-US" dirty="0"/>
              <a:t>Linkage disequilibrium – nonrandom association of alleles at different loci</a:t>
            </a:r>
          </a:p>
          <a:p>
            <a:r>
              <a:rPr lang="en-US" dirty="0"/>
              <a:t>Sets of nearby SNPs on the same chromosome are inherited in blocks</a:t>
            </a:r>
          </a:p>
          <a:p>
            <a:r>
              <a:rPr lang="en-US" dirty="0"/>
              <a:t>genome-wide association study GWAS: examination of a genome-wide set of genetic variants in different individuals to see if any variant is associated with a trait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D5403-D064-514A-97F0-37B81E62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99" y="4136410"/>
            <a:ext cx="3035446" cy="1850882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DC49611-FEA4-C343-BD43-D3AC89C173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464" y="5130983"/>
            <a:ext cx="2563200" cy="9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98064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D944-8E98-F942-A43F-E085D0FD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03C2A-0B62-ED48-AEB5-9DD5D510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and distribution of common and rare variation</a:t>
            </a:r>
          </a:p>
          <a:p>
            <a:r>
              <a:rPr lang="en-US" dirty="0"/>
              <a:t>Advances in sequence data generation, archiving and analysis</a:t>
            </a:r>
          </a:p>
          <a:p>
            <a:r>
              <a:rPr lang="en-US" dirty="0"/>
              <a:t>2,504 individuals from 26 populations</a:t>
            </a:r>
          </a:p>
          <a:p>
            <a:r>
              <a:rPr lang="en-US" dirty="0"/>
              <a:t>Low-coverage whole-genome sequencing</a:t>
            </a:r>
          </a:p>
          <a:p>
            <a:r>
              <a:rPr lang="en-US" dirty="0"/>
              <a:t>Deep exome sequencing</a:t>
            </a:r>
          </a:p>
          <a:p>
            <a:r>
              <a:rPr lang="en-US" dirty="0"/>
              <a:t>Dense microarray genotyping</a:t>
            </a:r>
          </a:p>
          <a:p>
            <a:r>
              <a:rPr lang="en-US" dirty="0"/>
              <a:t>88 million variants</a:t>
            </a:r>
          </a:p>
          <a:p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39A0370-D270-114E-9C02-0E90BB97C7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96216" y="4695568"/>
            <a:ext cx="5266475" cy="1358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772800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8DC83A-0EE2-1940-9E9B-5F6C647B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2,504 individuals from 26 populations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CAC28-7A47-2B41-AEDC-7AF34756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42707"/>
            <a:ext cx="9144000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49125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D18E-B2FD-E040-AA4B-921F78EB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genome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AE66E-4D16-7A49-94CA-895E5676B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Differs from the reference human genome at 4.1 million to 5.0 million sites</a:t>
            </a:r>
          </a:p>
          <a:p>
            <a:r>
              <a:rPr lang="en-US" dirty="0"/>
              <a:t>&gt;99.9% of variants consist of SNPs and short indels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 allele: A</a:t>
            </a:r>
          </a:p>
          <a:p>
            <a:r>
              <a:rPr lang="en-US" dirty="0"/>
              <a:t>Alternative allele: G</a:t>
            </a:r>
          </a:p>
          <a:p>
            <a:r>
              <a:rPr lang="en-US" dirty="0"/>
              <a:t>Contains 2,100 to 2,500 structural variants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CBA672-00A3-CA44-9DD5-08F571415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7720"/>
              </p:ext>
            </p:extLst>
          </p:nvPr>
        </p:nvGraphicFramePr>
        <p:xfrm>
          <a:off x="2854273" y="2480469"/>
          <a:ext cx="6095997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B51BBC-537C-074A-B3D8-BA985E9E1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23870" y="4220400"/>
            <a:ext cx="1482811" cy="1962236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0ACF-EC7D-8844-8E72-AF311B0C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187" y="4226012"/>
            <a:ext cx="1511937" cy="1956624"/>
          </a:xfrm>
          <a:prstGeom prst="rect">
            <a:avLst/>
          </a:prstGeom>
        </p:spPr>
      </p:pic>
      <p:sp>
        <p:nvSpPr>
          <p:cNvPr id="7" name="TextBox 29">
            <a:extLst>
              <a:ext uri="{FF2B5EF4-FFF2-40B4-BE49-F238E27FC236}">
                <a16:creationId xmlns:a16="http://schemas.microsoft.com/office/drawing/2014/main" id="{10651FA3-89D5-2540-BB77-A2BA419A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742" y="3469080"/>
            <a:ext cx="6030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Verdana" pitchFamily="34" charset="0"/>
                <a:ea typeface="ＭＳ Ｐゴシック"/>
                <a:cs typeface="ＭＳ Ｐゴシック"/>
              </a:rPr>
              <a:t>SNP</a:t>
            </a: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96A780F9-14CB-AD44-B265-E66DD51A4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00" y="3469080"/>
            <a:ext cx="1079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Verdana" pitchFamily="34" charset="0"/>
                <a:ea typeface="ＭＳ Ｐゴシック"/>
                <a:cs typeface="ＭＳ Ｐゴシック"/>
              </a:rPr>
              <a:t>insertion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AABC8E14-C11B-2446-853C-38EB6F665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4299" y="3439025"/>
            <a:ext cx="10038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Verdana" pitchFamily="34" charset="0"/>
                <a:ea typeface="ＭＳ Ｐゴシック"/>
                <a:cs typeface="ＭＳ Ｐゴシック"/>
              </a:rPr>
              <a:t>deletion</a:t>
            </a: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6827BFF9-EE97-C043-9668-6159F8F6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15" y="2480469"/>
            <a:ext cx="21064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Verdana" pitchFamily="34" charset="0"/>
                <a:ea typeface="ＭＳ Ｐゴシック"/>
                <a:cs typeface="ＭＳ Ｐゴシック"/>
              </a:rPr>
              <a:t>Reference genome</a:t>
            </a: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BBD3FA14-A380-9B4C-93D1-A1E0B3C3A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15" y="2955795"/>
            <a:ext cx="19693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Verdana" pitchFamily="34" charset="0"/>
                <a:ea typeface="ＭＳ Ｐゴシック"/>
                <a:cs typeface="ＭＳ Ｐゴシック"/>
              </a:rPr>
              <a:t>A typical genome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AB1343-9061-154A-8038-1A72CEF84E1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8746" y="2819023"/>
            <a:ext cx="1519881" cy="1666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46D14E-3B6C-634F-9CC7-08F4F3A5CE6E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8746" y="3188043"/>
            <a:ext cx="1519881" cy="1791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54798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8F9B-ADEE-2B41-A5A4-85126F35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Structural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BF24-FD8F-E14E-BA3E-A131718C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4932218"/>
          </a:xfrm>
        </p:spPr>
        <p:txBody>
          <a:bodyPr/>
          <a:lstStyle/>
          <a:p>
            <a:r>
              <a:rPr lang="en-US" dirty="0">
                <a:latin typeface="Helvetica Neue LT Pro 45 Light" panose="020B0403020202020204" pitchFamily="34" charset="77"/>
              </a:rPr>
              <a:t>Copy number variations (CNVs): sequence repeated ‘n’ times in an individual</a:t>
            </a:r>
          </a:p>
          <a:p>
            <a:endParaRPr lang="en-US" dirty="0">
              <a:latin typeface="Helvetica Neue LT Pro 45 Light" panose="020B0403020202020204" pitchFamily="34" charset="77"/>
            </a:endParaRPr>
          </a:p>
          <a:p>
            <a:endParaRPr lang="en-US" dirty="0">
              <a:latin typeface="Helvetica Neue LT Pro 45 Light" panose="020B0403020202020204" pitchFamily="34" charset="77"/>
            </a:endParaRPr>
          </a:p>
          <a:p>
            <a:r>
              <a:rPr lang="en-GB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/>
                <a:cs typeface="Calibri"/>
                <a:sym typeface="Calibri"/>
              </a:rPr>
              <a:t>Large structural variants:</a:t>
            </a:r>
          </a:p>
          <a:p>
            <a:r>
              <a:rPr lang="en-GB" dirty="0">
                <a:solidFill>
                  <a:srgbClr val="000000"/>
                </a:solidFill>
                <a:latin typeface="Helvetica Neue LT Pro 45 Light" panose="020B0403020202020204" pitchFamily="34" charset="77"/>
                <a:ea typeface="Calibri"/>
                <a:cs typeface="Calibri"/>
                <a:sym typeface="Calibri"/>
              </a:rPr>
              <a:t>Large structural variants:</a:t>
            </a:r>
          </a:p>
          <a:p>
            <a:endParaRPr lang="en-US" dirty="0">
              <a:latin typeface="Helvetica Neue LT Pro 45 Light" panose="020B0403020202020204" pitchFamily="34" charset="77"/>
            </a:endParaRPr>
          </a:p>
          <a:p>
            <a:endParaRPr lang="en-US" dirty="0">
              <a:latin typeface="Helvetica Neue LT Pro 45 Light" panose="020B0403020202020204" pitchFamily="34" charset="77"/>
            </a:endParaRPr>
          </a:p>
        </p:txBody>
      </p:sp>
      <p:pic>
        <p:nvPicPr>
          <p:cNvPr id="4" name="Picture 2" descr="Screen shot 2011-10-27 at 17.07.13.png">
            <a:extLst>
              <a:ext uri="{FF2B5EF4-FFF2-40B4-BE49-F238E27FC236}">
                <a16:creationId xmlns:a16="http://schemas.microsoft.com/office/drawing/2014/main" id="{56DF5089-C685-354A-AC76-A8435113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5" r="76019" b="19131"/>
          <a:stretch>
            <a:fillRect/>
          </a:stretch>
        </p:blipFill>
        <p:spPr bwMode="auto">
          <a:xfrm>
            <a:off x="321836" y="3747400"/>
            <a:ext cx="814002" cy="20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Screen shot 2011-10-27 at 17.07.26.png">
            <a:extLst>
              <a:ext uri="{FF2B5EF4-FFF2-40B4-BE49-F238E27FC236}">
                <a16:creationId xmlns:a16="http://schemas.microsoft.com/office/drawing/2014/main" id="{0BCFEA1B-A43F-3340-9D22-D37E2474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31" r="1135" b="3659"/>
          <a:stretch>
            <a:fillRect/>
          </a:stretch>
        </p:blipFill>
        <p:spPr bwMode="auto">
          <a:xfrm>
            <a:off x="3800065" y="3743811"/>
            <a:ext cx="3879465" cy="199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creen shot 2011-10-27 at 17.07.39.png">
            <a:extLst>
              <a:ext uri="{FF2B5EF4-FFF2-40B4-BE49-F238E27FC236}">
                <a16:creationId xmlns:a16="http://schemas.microsoft.com/office/drawing/2014/main" id="{461F357F-C552-974C-B07F-746E5BD6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23" r="1178" b="2501"/>
          <a:stretch>
            <a:fillRect/>
          </a:stretch>
        </p:blipFill>
        <p:spPr bwMode="auto">
          <a:xfrm>
            <a:off x="7720430" y="3529035"/>
            <a:ext cx="4158290" cy="23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8DF990FD-114E-F542-BB25-726A58AE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36" y="5880844"/>
            <a:ext cx="8755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  <a:ea typeface="ＭＳ Ｐゴシック"/>
                <a:cs typeface="ＭＳ Ｐゴシック"/>
              </a:rPr>
              <a:t>deletion</a:t>
            </a: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EB962278-7044-8B4A-A60E-A58397FD1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785" y="5880844"/>
            <a:ext cx="1141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  <a:ea typeface="ＭＳ Ｐゴシック"/>
                <a:cs typeface="ＭＳ Ｐゴシック"/>
              </a:rPr>
              <a:t>duplication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6E8A40AF-0D79-B84A-AD16-18DDEA4D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3599" y="5880844"/>
            <a:ext cx="13131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  <a:ea typeface="ＭＳ Ｐゴシック"/>
                <a:cs typeface="ＭＳ Ｐゴシック"/>
              </a:rPr>
              <a:t>translocation</a:t>
            </a: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D856C67B-1285-2A43-9854-E503D2EA8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728" y="5880844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  <a:ea typeface="ＭＳ Ｐゴシック"/>
                <a:cs typeface="ＭＳ Ｐゴシック"/>
              </a:rPr>
              <a:t>insertion</a:t>
            </a:r>
          </a:p>
        </p:txBody>
      </p:sp>
      <p:pic>
        <p:nvPicPr>
          <p:cNvPr id="11" name="Picture 35" descr="Screen shot 2011-10-27 at 17.07.13.png">
            <a:extLst>
              <a:ext uri="{FF2B5EF4-FFF2-40B4-BE49-F238E27FC236}">
                <a16:creationId xmlns:a16="http://schemas.microsoft.com/office/drawing/2014/main" id="{CBE14DF5-BC79-194B-9E90-73AE6C93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43" r="40236" b="2199"/>
          <a:stretch>
            <a:fillRect/>
          </a:stretch>
        </p:blipFill>
        <p:spPr bwMode="auto">
          <a:xfrm>
            <a:off x="1547538" y="3761344"/>
            <a:ext cx="717638" cy="210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6BDE55-86C8-574E-B551-B9B28D07B249}"/>
              </a:ext>
            </a:extLst>
          </p:cNvPr>
          <p:cNvCxnSpPr/>
          <p:nvPr/>
        </p:nvCxnSpPr>
        <p:spPr>
          <a:xfrm>
            <a:off x="1007519" y="3851679"/>
            <a:ext cx="0" cy="1994988"/>
          </a:xfrm>
          <a:prstGeom prst="line">
            <a:avLst/>
          </a:prstGeom>
          <a:ln w="1905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4EF1A4-174B-A64A-81B7-CACA2AEDBBA2}"/>
              </a:ext>
            </a:extLst>
          </p:cNvPr>
          <p:cNvCxnSpPr/>
          <p:nvPr/>
        </p:nvCxnSpPr>
        <p:spPr>
          <a:xfrm>
            <a:off x="3290780" y="3885374"/>
            <a:ext cx="0" cy="1994988"/>
          </a:xfrm>
          <a:prstGeom prst="line">
            <a:avLst/>
          </a:prstGeom>
          <a:ln w="1905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v_1.png">
            <a:extLst>
              <a:ext uri="{FF2B5EF4-FFF2-40B4-BE49-F238E27FC236}">
                <a16:creationId xmlns:a16="http://schemas.microsoft.com/office/drawing/2014/main" id="{C0B15304-9431-504B-A667-C65343D772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9" r="-3365"/>
          <a:stretch/>
        </p:blipFill>
        <p:spPr>
          <a:xfrm>
            <a:off x="2543557" y="3774903"/>
            <a:ext cx="1215609" cy="2285345"/>
          </a:xfrm>
          <a:prstGeom prst="rect">
            <a:avLst/>
          </a:prstGeom>
          <a:ln>
            <a:noFill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FB6129-5057-8849-BB2B-82CA73DF14EA}"/>
              </a:ext>
            </a:extLst>
          </p:cNvPr>
          <p:cNvCxnSpPr/>
          <p:nvPr/>
        </p:nvCxnSpPr>
        <p:spPr>
          <a:xfrm>
            <a:off x="2263770" y="3891807"/>
            <a:ext cx="0" cy="1994988"/>
          </a:xfrm>
          <a:prstGeom prst="line">
            <a:avLst/>
          </a:prstGeom>
          <a:ln w="1905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378E6815-7029-A94B-964A-B63A6BE55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578" y="5880844"/>
            <a:ext cx="9605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 LT Pro 45 Light" panose="020B0403020202020204" pitchFamily="34" charset="77"/>
                <a:ea typeface="ＭＳ Ｐゴシック"/>
                <a:cs typeface="ＭＳ Ｐゴシック"/>
              </a:rPr>
              <a:t>inversion</a:t>
            </a:r>
          </a:p>
        </p:txBody>
      </p:sp>
      <p:pic>
        <p:nvPicPr>
          <p:cNvPr id="18" name="Picture 17" descr="Screen Shot 2015-01-08 at 11.24.31.png">
            <a:extLst>
              <a:ext uri="{FF2B5EF4-FFF2-40B4-BE49-F238E27FC236}">
                <a16:creationId xmlns:a16="http://schemas.microsoft.com/office/drawing/2014/main" id="{EDC1E842-FABB-F64E-B446-33033307D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6" y="1790752"/>
            <a:ext cx="5763644" cy="1381507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78931399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7" grpId="0"/>
    </p:bld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9951</TotalTime>
  <Words>857</Words>
  <Application>Microsoft Macintosh PowerPoint</Application>
  <PresentationFormat>Widescreen</PresentationFormat>
  <Paragraphs>211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ＭＳ Ｐゴシック</vt:lpstr>
      <vt:lpstr>Arial</vt:lpstr>
      <vt:lpstr>Calibri</vt:lpstr>
      <vt:lpstr>Consolas</vt:lpstr>
      <vt:lpstr>Courier New</vt:lpstr>
      <vt:lpstr>Helvetica</vt:lpstr>
      <vt:lpstr>Helvetica Neue</vt:lpstr>
      <vt:lpstr>Helvetica Neue LT Pro 45 Light</vt:lpstr>
      <vt:lpstr>Helvetica Neue LT Pro 55 Roman</vt:lpstr>
      <vt:lpstr>HelveticaNeueLT Pro 35 Th</vt:lpstr>
      <vt:lpstr>HelveticaNeueLT Pro 45 Lt</vt:lpstr>
      <vt:lpstr>StarSymbol</vt:lpstr>
      <vt:lpstr>Times</vt:lpstr>
      <vt:lpstr>Verdana</vt:lpstr>
      <vt:lpstr>Wingdings</vt:lpstr>
      <vt:lpstr>EMBL-EBI_slide_template_July_2015</vt:lpstr>
      <vt:lpstr>1_Leere Präsentation</vt:lpstr>
      <vt:lpstr>Ensembl Variation API – Part 1</vt:lpstr>
      <vt:lpstr>Important URLs</vt:lpstr>
      <vt:lpstr>Genomic variation</vt:lpstr>
      <vt:lpstr>Sequencing Revolution</vt:lpstr>
      <vt:lpstr>International HapMap consortium</vt:lpstr>
      <vt:lpstr>1000 Genomes Project</vt:lpstr>
      <vt:lpstr>2,504 individuals from 26 populations</vt:lpstr>
      <vt:lpstr>A typical genome</vt:lpstr>
      <vt:lpstr>Structural variation</vt:lpstr>
      <vt:lpstr>PowerPoint Presentation</vt:lpstr>
      <vt:lpstr>Lactose intolerance</vt:lpstr>
      <vt:lpstr>Allele Frequency in a population</vt:lpstr>
      <vt:lpstr>Genotype to Phenotype</vt:lpstr>
      <vt:lpstr>Genome-Wide Association Studies (GWAS)</vt:lpstr>
      <vt:lpstr>Variation consequence</vt:lpstr>
      <vt:lpstr>23 species with a variation database</vt:lpstr>
      <vt:lpstr>PowerPoint Presentation</vt:lpstr>
      <vt:lpstr>PowerPoint Presentation</vt:lpstr>
      <vt:lpstr>PowerPoint Presentation</vt:lpstr>
      <vt:lpstr>Adaptors</vt:lpstr>
      <vt:lpstr>Data retrieval</vt:lpstr>
      <vt:lpstr>Outline for today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175</cp:revision>
  <dcterms:created xsi:type="dcterms:W3CDTF">2018-04-13T11:36:39Z</dcterms:created>
  <dcterms:modified xsi:type="dcterms:W3CDTF">2018-04-24T17:11:15Z</dcterms:modified>
  <cp:category/>
</cp:coreProperties>
</file>